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5227300" cy="7696200"/>
  <p:notesSz cx="15227300" cy="7696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42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2523" y="2385822"/>
            <a:ext cx="12948603" cy="16162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5047" y="4309872"/>
            <a:ext cx="10663555" cy="192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1682" y="1770126"/>
            <a:ext cx="6626638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5329" y="1770126"/>
            <a:ext cx="6626638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29610" y="328612"/>
            <a:ext cx="6591300" cy="7200900"/>
          </a:xfrm>
          <a:custGeom>
            <a:avLst/>
            <a:gdLst/>
            <a:ahLst/>
            <a:cxnLst/>
            <a:rect l="l" t="t" r="r" b="b"/>
            <a:pathLst>
              <a:path w="6591300" h="7200900">
                <a:moveTo>
                  <a:pt x="0" y="7167561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4" y="4229"/>
                </a:lnTo>
                <a:lnTo>
                  <a:pt x="20579" y="2537"/>
                </a:lnTo>
                <a:lnTo>
                  <a:pt x="24663" y="845"/>
                </a:lnTo>
                <a:lnTo>
                  <a:pt x="28916" y="0"/>
                </a:lnTo>
                <a:lnTo>
                  <a:pt x="33338" y="0"/>
                </a:lnTo>
                <a:lnTo>
                  <a:pt x="6557962" y="0"/>
                </a:lnTo>
                <a:lnTo>
                  <a:pt x="6562382" y="0"/>
                </a:lnTo>
                <a:lnTo>
                  <a:pt x="6566634" y="845"/>
                </a:lnTo>
                <a:lnTo>
                  <a:pt x="6570717" y="2537"/>
                </a:lnTo>
                <a:lnTo>
                  <a:pt x="6574802" y="4229"/>
                </a:lnTo>
                <a:lnTo>
                  <a:pt x="6578407" y="6638"/>
                </a:lnTo>
                <a:lnTo>
                  <a:pt x="6591300" y="33337"/>
                </a:lnTo>
                <a:lnTo>
                  <a:pt x="6591300" y="7167561"/>
                </a:lnTo>
                <a:lnTo>
                  <a:pt x="6570717" y="7198360"/>
                </a:lnTo>
                <a:lnTo>
                  <a:pt x="6566634" y="7200052"/>
                </a:lnTo>
                <a:lnTo>
                  <a:pt x="6562382" y="7200898"/>
                </a:lnTo>
                <a:lnTo>
                  <a:pt x="6557962" y="7200899"/>
                </a:lnTo>
                <a:lnTo>
                  <a:pt x="33338" y="7200899"/>
                </a:lnTo>
                <a:lnTo>
                  <a:pt x="28916" y="7200898"/>
                </a:lnTo>
                <a:lnTo>
                  <a:pt x="24663" y="7200052"/>
                </a:lnTo>
                <a:lnTo>
                  <a:pt x="20579" y="7198360"/>
                </a:lnTo>
                <a:lnTo>
                  <a:pt x="16494" y="7196668"/>
                </a:lnTo>
                <a:lnTo>
                  <a:pt x="12889" y="7194260"/>
                </a:lnTo>
                <a:lnTo>
                  <a:pt x="9764" y="7191134"/>
                </a:lnTo>
                <a:lnTo>
                  <a:pt x="6638" y="7188008"/>
                </a:lnTo>
                <a:lnTo>
                  <a:pt x="4229" y="7184402"/>
                </a:lnTo>
                <a:lnTo>
                  <a:pt x="2537" y="7180318"/>
                </a:lnTo>
                <a:lnTo>
                  <a:pt x="845" y="7176234"/>
                </a:lnTo>
                <a:lnTo>
                  <a:pt x="0" y="7171982"/>
                </a:lnTo>
                <a:lnTo>
                  <a:pt x="0" y="7167561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5531" y="1025525"/>
            <a:ext cx="6384290" cy="82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1682" y="1770126"/>
            <a:ext cx="13710285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79441" y="7157466"/>
            <a:ext cx="4874768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1682" y="7157466"/>
            <a:ext cx="3503739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68228" y="7157466"/>
            <a:ext cx="3503739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eklytimesnow.com.au/news/water/pliberseks-70gl-water-tender-more-than-1000-irrigators-lodge-offers/news-story/bafd9c7bb8dac69b67878f1f9a14baa2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26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hyperlink" Target="https://transition.meltwater.com/paywall/redirect/wQ1Z_qxRDNWEwOZIokONwB4TtWs?keywords=Murray-Darling%20Basin&amp;cid=03949dba-c67f-488e-ab34-cf75e2b6aa0a&amp;productType=ua-dashboard-export" TargetMode="External"/><Relationship Id="rId25" Type="http://schemas.openxmlformats.org/officeDocument/2006/relationships/hyperlink" Target="https://www.sheppnews.com.au/dairy/wetlands-dream-takes-shape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20" Type="http://schemas.openxmlformats.org/officeDocument/2006/relationships/hyperlink" Target="https://www.sheppnews.com.au/water/riverina-figures-in-water-body-changes/" TargetMode="Externa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edianet.news.com.au/release/1015230" TargetMode="External"/><Relationship Id="rId11" Type="http://schemas.openxmlformats.org/officeDocument/2006/relationships/hyperlink" Target="https://www.bordermail.com.au/story/8812494/beef-sheep-and-crop-producers-slam-mdbas-flood-study-approach/" TargetMode="External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23" Type="http://schemas.openxmlformats.org/officeDocument/2006/relationships/hyperlink" Target="https://www.sheppnews.com.au/news/increased-flood-risk-fears/" TargetMode="External"/><Relationship Id="rId28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31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hyperlink" Target="https://theconversation.com/dams-have-taken-half-the-water-from-australias-second-biggest-river-and-climate-change-will-make-it-even-worse-242192" TargetMode="External"/><Relationship Id="rId22" Type="http://schemas.openxmlformats.org/officeDocument/2006/relationships/image" Target="../media/image17.png"/><Relationship Id="rId27" Type="http://schemas.openxmlformats.org/officeDocument/2006/relationships/hyperlink" Target="https://cairnsnews.org/2024/11/05/hydrology-or-ideology-flood-fact-checkers-need-to-dig-deeper/" TargetMode="External"/><Relationship Id="rId30" Type="http://schemas.openxmlformats.org/officeDocument/2006/relationships/hyperlink" Target="https://www.queenslandcountrylife.com.au/story/8814297/government-exceeds-water-buyback-target-for-murray-darlin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165" y="420823"/>
            <a:ext cx="1170305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0" dirty="0">
                <a:latin typeface="Helvetica Neue"/>
                <a:cs typeface="Tahoma"/>
              </a:rPr>
              <a:t>Top</a:t>
            </a:r>
            <a:r>
              <a:rPr sz="1200" b="1" spc="-15" dirty="0">
                <a:latin typeface="Helvetica Neue"/>
                <a:cs typeface="Tahoma"/>
              </a:rPr>
              <a:t> </a:t>
            </a:r>
            <a:r>
              <a:rPr sz="1200" b="1" spc="-25" dirty="0">
                <a:latin typeface="Helvetica Neue"/>
                <a:cs typeface="Tahoma"/>
              </a:rPr>
              <a:t>Keywords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3975" y="2295525"/>
            <a:ext cx="5619749" cy="39242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5531" y="1025525"/>
            <a:ext cx="695579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Helvetica Neue"/>
              </a:rPr>
              <a:t>Weekly</a:t>
            </a:r>
            <a:r>
              <a:rPr spc="-225" dirty="0">
                <a:latin typeface="Helvetica Neue"/>
              </a:rPr>
              <a:t> </a:t>
            </a:r>
            <a:r>
              <a:rPr spc="125" dirty="0">
                <a:latin typeface="Helvetica Neue"/>
              </a:rPr>
              <a:t>Media</a:t>
            </a:r>
            <a:r>
              <a:rPr spc="-220" dirty="0">
                <a:latin typeface="Helvetica Neue"/>
              </a:rPr>
              <a:t> </a:t>
            </a:r>
            <a:r>
              <a:rPr spc="-10" dirty="0">
                <a:latin typeface="Helvetica Neue"/>
              </a:rPr>
              <a:t>Report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975" y="4019550"/>
            <a:ext cx="6572249" cy="2876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612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90"/>
                </a:lnTo>
                <a:lnTo>
                  <a:pt x="4739219" y="1649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49" y="33337"/>
                </a:lnTo>
                <a:lnTo>
                  <a:pt x="4743449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7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975" y="420823"/>
            <a:ext cx="1206500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5" dirty="0">
                <a:latin typeface="Helvetica Neue"/>
                <a:cs typeface="Tahoma"/>
              </a:rPr>
              <a:t>Total</a:t>
            </a:r>
            <a:r>
              <a:rPr sz="1200" b="1" spc="-10" dirty="0">
                <a:latin typeface="Helvetica Neue"/>
                <a:cs typeface="Tahoma"/>
              </a:rPr>
              <a:t> </a:t>
            </a:r>
            <a:r>
              <a:rPr sz="1200" b="1" spc="-25" dirty="0">
                <a:latin typeface="Helvetica Neue"/>
                <a:cs typeface="Tahoma"/>
              </a:rPr>
              <a:t>Mentions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331" y="2644775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8828" y="1787525"/>
            <a:ext cx="9874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25" dirty="0">
                <a:latin typeface="Helvetica Neue"/>
                <a:cs typeface="Tahoma"/>
              </a:rPr>
              <a:t>21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53036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8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251" y="420823"/>
            <a:ext cx="995044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5" dirty="0">
                <a:latin typeface="Helvetica Neue"/>
                <a:cs typeface="Tahoma"/>
              </a:rPr>
              <a:t>Total</a:t>
            </a:r>
            <a:r>
              <a:rPr sz="1200" b="1" spc="-10" dirty="0">
                <a:latin typeface="Helvetica Neue"/>
                <a:cs typeface="Tahoma"/>
              </a:rPr>
              <a:t> 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2294" y="2644775"/>
            <a:ext cx="62928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Reach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67611" y="1787525"/>
            <a:ext cx="17386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65" dirty="0">
                <a:latin typeface="Helvetica Neue"/>
                <a:cs typeface="Tahoma"/>
              </a:rPr>
              <a:t>339</a:t>
            </a:r>
            <a:r>
              <a:rPr sz="4800" spc="-465" dirty="0">
                <a:latin typeface="Verdana"/>
                <a:cs typeface="Verdana"/>
              </a:rPr>
              <a:t>k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77460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1" y="3481387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22868" y="2537"/>
                </a:lnTo>
                <a:lnTo>
                  <a:pt x="4726952" y="4229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22868" y="3512186"/>
                </a:lnTo>
                <a:lnTo>
                  <a:pt x="4718784" y="3513878"/>
                </a:lnTo>
                <a:lnTo>
                  <a:pt x="4714532" y="3514724"/>
                </a:lnTo>
                <a:lnTo>
                  <a:pt x="4710113" y="3514724"/>
                </a:lnTo>
                <a:lnTo>
                  <a:pt x="33338" y="3514724"/>
                </a:lnTo>
                <a:lnTo>
                  <a:pt x="9764" y="3504960"/>
                </a:lnTo>
                <a:lnTo>
                  <a:pt x="6637" y="3501834"/>
                </a:lnTo>
                <a:lnTo>
                  <a:pt x="4228" y="3498228"/>
                </a:lnTo>
                <a:lnTo>
                  <a:pt x="2537" y="3494144"/>
                </a:lnTo>
                <a:lnTo>
                  <a:pt x="845" y="3490060"/>
                </a:lnTo>
                <a:lnTo>
                  <a:pt x="0" y="3485807"/>
                </a:lnTo>
                <a:lnTo>
                  <a:pt x="1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83824" y="420823"/>
            <a:ext cx="2329180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5" dirty="0">
                <a:latin typeface="Helvetica Neue"/>
                <a:cs typeface="Tahoma"/>
              </a:rPr>
              <a:t>Total</a:t>
            </a:r>
            <a:r>
              <a:rPr sz="1200" b="1" spc="-25" dirty="0">
                <a:latin typeface="Helvetica Neue"/>
                <a:cs typeface="Tahoma"/>
              </a:rPr>
              <a:t> </a:t>
            </a:r>
            <a:r>
              <a:rPr sz="1200" b="1" spc="-40" dirty="0">
                <a:latin typeface="Helvetica Neue"/>
                <a:cs typeface="Tahoma"/>
              </a:rPr>
              <a:t>Potential</a:t>
            </a:r>
            <a:r>
              <a:rPr sz="1200" b="1" spc="-3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Editorial</a:t>
            </a:r>
            <a:r>
              <a:rPr sz="1200" b="1" spc="-25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46867" y="2644775"/>
            <a:ext cx="62928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Reach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78914" y="1787525"/>
            <a:ext cx="216471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315" dirty="0">
                <a:latin typeface="Helvetica Neue"/>
                <a:cs typeface="Tahoma"/>
              </a:rPr>
              <a:t>14.4</a:t>
            </a:r>
            <a:r>
              <a:rPr sz="4800" spc="-315" dirty="0">
                <a:latin typeface="Verdana"/>
                <a:cs typeface="Verdana"/>
              </a:rPr>
              <a:t>M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8612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3481387" y="0"/>
                </a:lnTo>
                <a:lnTo>
                  <a:pt x="3485807" y="0"/>
                </a:lnTo>
                <a:lnTo>
                  <a:pt x="3490060" y="845"/>
                </a:lnTo>
                <a:lnTo>
                  <a:pt x="3514724" y="33337"/>
                </a:lnTo>
                <a:lnTo>
                  <a:pt x="3514724" y="3471862"/>
                </a:lnTo>
                <a:lnTo>
                  <a:pt x="3490060" y="3504352"/>
                </a:lnTo>
                <a:lnTo>
                  <a:pt x="3481387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4" y="3504352"/>
                </a:lnTo>
                <a:lnTo>
                  <a:pt x="20579" y="3502660"/>
                </a:lnTo>
                <a:lnTo>
                  <a:pt x="16495" y="3500969"/>
                </a:lnTo>
                <a:lnTo>
                  <a:pt x="12890" y="3498560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4975" y="4127409"/>
            <a:ext cx="150876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25" dirty="0">
                <a:latin typeface="Helvetica Neue"/>
                <a:cs typeface="Tahoma"/>
              </a:rPr>
              <a:t>News</a:t>
            </a:r>
            <a:r>
              <a:rPr sz="1200" b="1" spc="-5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6173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16670" y="5483224"/>
            <a:ext cx="9874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25" dirty="0">
                <a:latin typeface="Helvetica Neue"/>
                <a:cs typeface="Tahoma"/>
              </a:rPr>
              <a:t>14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24311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3481387" y="0"/>
                </a:lnTo>
                <a:lnTo>
                  <a:pt x="3485807" y="0"/>
                </a:lnTo>
                <a:lnTo>
                  <a:pt x="3490060" y="845"/>
                </a:lnTo>
                <a:lnTo>
                  <a:pt x="3512186" y="20579"/>
                </a:lnTo>
                <a:lnTo>
                  <a:pt x="3513878" y="24663"/>
                </a:lnTo>
                <a:lnTo>
                  <a:pt x="3514725" y="28916"/>
                </a:lnTo>
                <a:lnTo>
                  <a:pt x="3514725" y="33337"/>
                </a:lnTo>
                <a:lnTo>
                  <a:pt x="3514725" y="3471862"/>
                </a:lnTo>
                <a:lnTo>
                  <a:pt x="3514725" y="3476282"/>
                </a:lnTo>
                <a:lnTo>
                  <a:pt x="3513879" y="3480535"/>
                </a:lnTo>
                <a:lnTo>
                  <a:pt x="3512186" y="3484619"/>
                </a:lnTo>
                <a:lnTo>
                  <a:pt x="3510495" y="3488703"/>
                </a:lnTo>
                <a:lnTo>
                  <a:pt x="3494144" y="3502660"/>
                </a:lnTo>
                <a:lnTo>
                  <a:pt x="3490060" y="3504352"/>
                </a:lnTo>
                <a:lnTo>
                  <a:pt x="3485807" y="3505199"/>
                </a:lnTo>
                <a:lnTo>
                  <a:pt x="3481387" y="3505199"/>
                </a:lnTo>
                <a:lnTo>
                  <a:pt x="33337" y="3505199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28293" y="4127409"/>
            <a:ext cx="129159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dirty="0">
                <a:latin typeface="Helvetica Neue"/>
                <a:cs typeface="Tahoma"/>
              </a:rPr>
              <a:t>TV</a:t>
            </a:r>
            <a:r>
              <a:rPr sz="1200" b="1" spc="-8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2021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24301" y="5483224"/>
            <a:ext cx="563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50" dirty="0">
                <a:latin typeface="Helvetica Neue"/>
                <a:cs typeface="Tahoma"/>
              </a:rPr>
              <a:t>5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20011" y="4024312"/>
            <a:ext cx="3619500" cy="3505200"/>
          </a:xfrm>
          <a:custGeom>
            <a:avLst/>
            <a:gdLst/>
            <a:ahLst/>
            <a:cxnLst/>
            <a:rect l="l" t="t" r="r" b="b"/>
            <a:pathLst>
              <a:path w="350520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3" y="9764"/>
                </a:lnTo>
                <a:lnTo>
                  <a:pt x="12889" y="6638"/>
                </a:lnTo>
                <a:lnTo>
                  <a:pt x="16494" y="4229"/>
                </a:lnTo>
                <a:lnTo>
                  <a:pt x="20578" y="2537"/>
                </a:lnTo>
                <a:lnTo>
                  <a:pt x="24662" y="845"/>
                </a:lnTo>
                <a:lnTo>
                  <a:pt x="28916" y="0"/>
                </a:lnTo>
                <a:lnTo>
                  <a:pt x="33337" y="0"/>
                </a:lnTo>
                <a:lnTo>
                  <a:pt x="3471862" y="0"/>
                </a:lnTo>
                <a:lnTo>
                  <a:pt x="3476282" y="0"/>
                </a:lnTo>
                <a:lnTo>
                  <a:pt x="3480534" y="845"/>
                </a:lnTo>
                <a:lnTo>
                  <a:pt x="3505199" y="33337"/>
                </a:lnTo>
                <a:lnTo>
                  <a:pt x="3505199" y="3471862"/>
                </a:lnTo>
                <a:lnTo>
                  <a:pt x="3484618" y="3502660"/>
                </a:lnTo>
                <a:lnTo>
                  <a:pt x="3480534" y="3504352"/>
                </a:lnTo>
                <a:lnTo>
                  <a:pt x="3476282" y="3505199"/>
                </a:lnTo>
                <a:lnTo>
                  <a:pt x="3471862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2" y="3504352"/>
                </a:lnTo>
                <a:lnTo>
                  <a:pt x="20578" y="3502660"/>
                </a:lnTo>
                <a:lnTo>
                  <a:pt x="16494" y="3500969"/>
                </a:lnTo>
                <a:lnTo>
                  <a:pt x="12889" y="3498560"/>
                </a:lnTo>
                <a:lnTo>
                  <a:pt x="9763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821612" y="4127409"/>
            <a:ext cx="154813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10" dirty="0">
                <a:latin typeface="Helvetica Neue"/>
                <a:cs typeface="Tahoma"/>
              </a:rPr>
              <a:t>Social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77721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20001" y="5483224"/>
            <a:ext cx="563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50" dirty="0">
                <a:latin typeface="Helvetica Neue"/>
                <a:cs typeface="Tahoma"/>
              </a:rPr>
              <a:t>2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406185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1" y="3471862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3" y="845"/>
                </a:lnTo>
                <a:lnTo>
                  <a:pt x="28916" y="0"/>
                </a:lnTo>
                <a:lnTo>
                  <a:pt x="33338" y="0"/>
                </a:lnTo>
                <a:lnTo>
                  <a:pt x="3481388" y="0"/>
                </a:lnTo>
                <a:lnTo>
                  <a:pt x="3485807" y="0"/>
                </a:lnTo>
                <a:lnTo>
                  <a:pt x="3490059" y="845"/>
                </a:lnTo>
                <a:lnTo>
                  <a:pt x="3514725" y="33337"/>
                </a:lnTo>
                <a:lnTo>
                  <a:pt x="3514725" y="3471862"/>
                </a:lnTo>
                <a:lnTo>
                  <a:pt x="3494143" y="3502660"/>
                </a:lnTo>
                <a:lnTo>
                  <a:pt x="3490059" y="3504352"/>
                </a:lnTo>
                <a:lnTo>
                  <a:pt x="3485807" y="3505199"/>
                </a:lnTo>
                <a:lnTo>
                  <a:pt x="3481388" y="3505199"/>
                </a:lnTo>
                <a:lnTo>
                  <a:pt x="33338" y="3505199"/>
                </a:lnTo>
                <a:lnTo>
                  <a:pt x="28916" y="3505199"/>
                </a:lnTo>
                <a:lnTo>
                  <a:pt x="24663" y="3504352"/>
                </a:lnTo>
                <a:lnTo>
                  <a:pt x="20580" y="3502660"/>
                </a:lnTo>
                <a:lnTo>
                  <a:pt x="16495" y="3500969"/>
                </a:lnTo>
                <a:lnTo>
                  <a:pt x="12889" y="3498560"/>
                </a:lnTo>
                <a:lnTo>
                  <a:pt x="9764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1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514930" y="4127409"/>
            <a:ext cx="152527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20" dirty="0">
                <a:latin typeface="Helvetica Neue"/>
                <a:cs typeface="Tahoma"/>
              </a:rPr>
              <a:t>Radio</a:t>
            </a:r>
            <a:r>
              <a:rPr sz="1200" b="1" spc="-4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763896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906175" y="5483224"/>
            <a:ext cx="563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50" dirty="0">
                <a:latin typeface="Helvetica Neue"/>
                <a:cs typeface="Tahoma"/>
              </a:rPr>
              <a:t>0</a:t>
            </a:r>
            <a:endParaRPr sz="6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612" y="328612"/>
            <a:ext cx="14706600" cy="7200900"/>
          </a:xfrm>
          <a:custGeom>
            <a:avLst/>
            <a:gdLst/>
            <a:ahLst/>
            <a:cxnLst/>
            <a:rect l="l" t="t" r="r" b="b"/>
            <a:pathLst>
              <a:path w="14592300" h="7200900">
                <a:moveTo>
                  <a:pt x="0" y="7167561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14558961" y="0"/>
                </a:lnTo>
                <a:lnTo>
                  <a:pt x="14563380" y="0"/>
                </a:lnTo>
                <a:lnTo>
                  <a:pt x="14567632" y="845"/>
                </a:lnTo>
                <a:lnTo>
                  <a:pt x="14571716" y="2537"/>
                </a:lnTo>
                <a:lnTo>
                  <a:pt x="14575801" y="4229"/>
                </a:lnTo>
                <a:lnTo>
                  <a:pt x="14592298" y="33337"/>
                </a:lnTo>
                <a:lnTo>
                  <a:pt x="14592298" y="7167561"/>
                </a:lnTo>
                <a:lnTo>
                  <a:pt x="14571716" y="7198360"/>
                </a:lnTo>
                <a:lnTo>
                  <a:pt x="14567632" y="7200052"/>
                </a:lnTo>
                <a:lnTo>
                  <a:pt x="14563380" y="7200898"/>
                </a:lnTo>
                <a:lnTo>
                  <a:pt x="14558961" y="7200899"/>
                </a:lnTo>
                <a:lnTo>
                  <a:pt x="33337" y="7200899"/>
                </a:lnTo>
                <a:lnTo>
                  <a:pt x="28916" y="7200898"/>
                </a:lnTo>
                <a:lnTo>
                  <a:pt x="24664" y="7200052"/>
                </a:lnTo>
                <a:lnTo>
                  <a:pt x="20579" y="7198360"/>
                </a:lnTo>
                <a:lnTo>
                  <a:pt x="16495" y="7196668"/>
                </a:lnTo>
                <a:lnTo>
                  <a:pt x="12890" y="7194260"/>
                </a:lnTo>
                <a:lnTo>
                  <a:pt x="9764" y="7191134"/>
                </a:lnTo>
                <a:lnTo>
                  <a:pt x="6638" y="7188008"/>
                </a:lnTo>
                <a:lnTo>
                  <a:pt x="4229" y="7184402"/>
                </a:lnTo>
                <a:lnTo>
                  <a:pt x="2537" y="7180318"/>
                </a:lnTo>
                <a:lnTo>
                  <a:pt x="845" y="7176234"/>
                </a:lnTo>
                <a:lnTo>
                  <a:pt x="0" y="7171982"/>
                </a:lnTo>
                <a:lnTo>
                  <a:pt x="0" y="7167561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975" y="473075"/>
            <a:ext cx="170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Helvetica Neue"/>
                <a:cs typeface="Tahoma"/>
              </a:rPr>
              <a:t>Highest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news </a:t>
            </a:r>
            <a:r>
              <a:rPr sz="1200" b="1" spc="-20" dirty="0">
                <a:latin typeface="Helvetica Neue"/>
                <a:cs typeface="Tahoma"/>
              </a:rPr>
              <a:t>articles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437" y="938212"/>
            <a:ext cx="2876550" cy="2638425"/>
          </a:xfrm>
          <a:custGeom>
            <a:avLst/>
            <a:gdLst/>
            <a:ahLst/>
            <a:cxnLst/>
            <a:rect l="l" t="t" r="r" b="b"/>
            <a:pathLst>
              <a:path w="2762250" h="2638425">
                <a:moveTo>
                  <a:pt x="0" y="26050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8916" y="0"/>
                </a:lnTo>
                <a:lnTo>
                  <a:pt x="33337" y="0"/>
                </a:lnTo>
                <a:lnTo>
                  <a:pt x="2728912" y="0"/>
                </a:lnTo>
                <a:lnTo>
                  <a:pt x="2733332" y="0"/>
                </a:lnTo>
                <a:lnTo>
                  <a:pt x="2737585" y="845"/>
                </a:lnTo>
                <a:lnTo>
                  <a:pt x="2762249" y="33337"/>
                </a:lnTo>
                <a:lnTo>
                  <a:pt x="2762249" y="2605087"/>
                </a:lnTo>
                <a:lnTo>
                  <a:pt x="2737585" y="2637578"/>
                </a:lnTo>
                <a:lnTo>
                  <a:pt x="2728912" y="2638424"/>
                </a:lnTo>
                <a:lnTo>
                  <a:pt x="33337" y="2638424"/>
                </a:lnTo>
                <a:lnTo>
                  <a:pt x="845" y="2613760"/>
                </a:lnTo>
                <a:lnTo>
                  <a:pt x="0" y="2609507"/>
                </a:lnTo>
                <a:lnTo>
                  <a:pt x="0" y="2605087"/>
                </a:lnTo>
              </a:path>
            </a:pathLst>
          </a:custGeom>
          <a:ln w="9524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0700" y="3263900"/>
            <a:ext cx="1659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595959"/>
                </a:solidFill>
                <a:latin typeface="Helvetica Neue"/>
                <a:cs typeface="Tahoma"/>
              </a:rPr>
              <a:t>12.9M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57524" y="933449"/>
            <a:ext cx="3057525" cy="2647950"/>
            <a:chOff x="3057524" y="933449"/>
            <a:chExt cx="3057525" cy="26479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7524" y="3314699"/>
              <a:ext cx="76200" cy="761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57561" y="93821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60" y="845"/>
                  </a:lnTo>
                  <a:lnTo>
                    <a:pt x="2732144" y="2537"/>
                  </a:lnTo>
                  <a:lnTo>
                    <a:pt x="2736228" y="4229"/>
                  </a:lnTo>
                  <a:lnTo>
                    <a:pt x="2739834" y="6638"/>
                  </a:lnTo>
                  <a:lnTo>
                    <a:pt x="2742960" y="9764"/>
                  </a:lnTo>
                  <a:lnTo>
                    <a:pt x="2746086" y="12890"/>
                  </a:lnTo>
                  <a:lnTo>
                    <a:pt x="2752724" y="33337"/>
                  </a:lnTo>
                  <a:lnTo>
                    <a:pt x="2752724" y="2605087"/>
                  </a:lnTo>
                  <a:lnTo>
                    <a:pt x="2732144" y="2635886"/>
                  </a:lnTo>
                  <a:lnTo>
                    <a:pt x="2728060" y="2637578"/>
                  </a:lnTo>
                  <a:lnTo>
                    <a:pt x="2723807" y="2638424"/>
                  </a:lnTo>
                  <a:lnTo>
                    <a:pt x="2719387" y="2638424"/>
                  </a:lnTo>
                  <a:lnTo>
                    <a:pt x="33337" y="2638424"/>
                  </a:lnTo>
                  <a:lnTo>
                    <a:pt x="9764" y="2628660"/>
                  </a:lnTo>
                  <a:lnTo>
                    <a:pt x="6638" y="2625533"/>
                  </a:lnTo>
                  <a:lnTo>
                    <a:pt x="4229" y="2621928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21955" y="3263900"/>
            <a:ext cx="1590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70" dirty="0">
                <a:solidFill>
                  <a:srgbClr val="595959"/>
                </a:solidFill>
                <a:latin typeface="Helvetica Neue"/>
                <a:cs typeface="Tahoma"/>
              </a:rPr>
              <a:t>169k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6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53124" y="933449"/>
            <a:ext cx="3067050" cy="2647950"/>
            <a:chOff x="5953124" y="933449"/>
            <a:chExt cx="3067050" cy="26479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124" y="3314699"/>
              <a:ext cx="76199" cy="761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53161" y="93821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6" y="4229"/>
                  </a:lnTo>
                  <a:lnTo>
                    <a:pt x="20580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62250" y="33337"/>
                  </a:lnTo>
                  <a:lnTo>
                    <a:pt x="2762250" y="2605087"/>
                  </a:lnTo>
                  <a:lnTo>
                    <a:pt x="2741669" y="2635886"/>
                  </a:lnTo>
                  <a:lnTo>
                    <a:pt x="2737585" y="2637578"/>
                  </a:lnTo>
                  <a:lnTo>
                    <a:pt x="2733332" y="2638424"/>
                  </a:lnTo>
                  <a:lnTo>
                    <a:pt x="2728912" y="2638424"/>
                  </a:lnTo>
                  <a:lnTo>
                    <a:pt x="33338" y="2638424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23210" y="3263900"/>
            <a:ext cx="1590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70" dirty="0">
                <a:solidFill>
                  <a:srgbClr val="595959"/>
                </a:solidFill>
                <a:latin typeface="Helvetica Neue"/>
                <a:cs typeface="Tahoma"/>
              </a:rPr>
              <a:t>121k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58248" y="933449"/>
            <a:ext cx="3057525" cy="2647950"/>
            <a:chOff x="8858248" y="933449"/>
            <a:chExt cx="3057525" cy="264795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8248" y="3314699"/>
              <a:ext cx="76200" cy="761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158285" y="93821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8" y="16495"/>
                  </a:lnTo>
                  <a:lnTo>
                    <a:pt x="6637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59" y="845"/>
                  </a:lnTo>
                  <a:lnTo>
                    <a:pt x="2732143" y="2537"/>
                  </a:lnTo>
                  <a:lnTo>
                    <a:pt x="2736228" y="4229"/>
                  </a:lnTo>
                  <a:lnTo>
                    <a:pt x="2752725" y="33337"/>
                  </a:lnTo>
                  <a:lnTo>
                    <a:pt x="2752725" y="2605087"/>
                  </a:lnTo>
                  <a:lnTo>
                    <a:pt x="2732143" y="2635886"/>
                  </a:lnTo>
                  <a:lnTo>
                    <a:pt x="2728059" y="2637578"/>
                  </a:lnTo>
                  <a:lnTo>
                    <a:pt x="2723807" y="2638424"/>
                  </a:lnTo>
                  <a:lnTo>
                    <a:pt x="2719387" y="2638424"/>
                  </a:lnTo>
                  <a:lnTo>
                    <a:pt x="33338" y="2638424"/>
                  </a:lnTo>
                  <a:lnTo>
                    <a:pt x="28916" y="2638424"/>
                  </a:lnTo>
                  <a:lnTo>
                    <a:pt x="24663" y="2637578"/>
                  </a:lnTo>
                  <a:lnTo>
                    <a:pt x="20579" y="2635886"/>
                  </a:lnTo>
                  <a:lnTo>
                    <a:pt x="16495" y="2634194"/>
                  </a:lnTo>
                  <a:lnTo>
                    <a:pt x="12890" y="2631786"/>
                  </a:lnTo>
                  <a:lnTo>
                    <a:pt x="9764" y="2628660"/>
                  </a:lnTo>
                  <a:lnTo>
                    <a:pt x="6637" y="2625533"/>
                  </a:lnTo>
                  <a:lnTo>
                    <a:pt x="4228" y="2621928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224615" y="3263900"/>
            <a:ext cx="1749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96.8k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2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182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753847" y="933449"/>
            <a:ext cx="3053080" cy="2647950"/>
            <a:chOff x="11753847" y="933449"/>
            <a:chExt cx="3053080" cy="264795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3847" y="3314699"/>
              <a:ext cx="76201" cy="761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053885" y="938212"/>
              <a:ext cx="2748280" cy="2638425"/>
            </a:xfrm>
            <a:custGeom>
              <a:avLst/>
              <a:gdLst/>
              <a:ahLst/>
              <a:cxnLst/>
              <a:rect l="l" t="t" r="r" b="b"/>
              <a:pathLst>
                <a:path w="2748280" h="2638425">
                  <a:moveTo>
                    <a:pt x="2747964" y="2632717"/>
                  </a:moveTo>
                  <a:lnTo>
                    <a:pt x="2728913" y="2638424"/>
                  </a:lnTo>
                  <a:lnTo>
                    <a:pt x="33338" y="2638424"/>
                  </a:lnTo>
                  <a:lnTo>
                    <a:pt x="846" y="2613760"/>
                  </a:lnTo>
                  <a:lnTo>
                    <a:pt x="0" y="2609507"/>
                  </a:lnTo>
                  <a:lnTo>
                    <a:pt x="1" y="2605087"/>
                  </a:lnTo>
                  <a:lnTo>
                    <a:pt x="1" y="333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135" y="0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125869" y="3263900"/>
            <a:ext cx="807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94.9k</a:t>
            </a:r>
            <a:r>
              <a:rPr sz="900" b="1" spc="2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47674" y="3314699"/>
            <a:ext cx="14287500" cy="3028950"/>
            <a:chOff x="447674" y="3314699"/>
            <a:chExt cx="14287500" cy="302895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8971" y="3314699"/>
              <a:ext cx="76201" cy="761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2437" y="370046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49358" y="6637"/>
                  </a:lnTo>
                  <a:lnTo>
                    <a:pt x="2752485" y="9764"/>
                  </a:lnTo>
                  <a:lnTo>
                    <a:pt x="2755610" y="12889"/>
                  </a:lnTo>
                  <a:lnTo>
                    <a:pt x="2762249" y="33337"/>
                  </a:lnTo>
                  <a:lnTo>
                    <a:pt x="2762249" y="2605087"/>
                  </a:lnTo>
                  <a:lnTo>
                    <a:pt x="2762249" y="2609507"/>
                  </a:lnTo>
                  <a:lnTo>
                    <a:pt x="2761403" y="2613759"/>
                  </a:lnTo>
                  <a:lnTo>
                    <a:pt x="2759711" y="2617843"/>
                  </a:lnTo>
                  <a:lnTo>
                    <a:pt x="2758019" y="2621928"/>
                  </a:lnTo>
                  <a:lnTo>
                    <a:pt x="2728912" y="2638424"/>
                  </a:lnTo>
                  <a:lnTo>
                    <a:pt x="33337" y="2638424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7524" y="6076949"/>
              <a:ext cx="76200" cy="761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357561" y="370046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60" y="845"/>
                  </a:lnTo>
                  <a:lnTo>
                    <a:pt x="2732144" y="2537"/>
                  </a:lnTo>
                  <a:lnTo>
                    <a:pt x="2736228" y="4229"/>
                  </a:lnTo>
                  <a:lnTo>
                    <a:pt x="2739834" y="6637"/>
                  </a:lnTo>
                  <a:lnTo>
                    <a:pt x="2742960" y="9764"/>
                  </a:lnTo>
                  <a:lnTo>
                    <a:pt x="2746086" y="12889"/>
                  </a:lnTo>
                  <a:lnTo>
                    <a:pt x="2748494" y="16495"/>
                  </a:lnTo>
                  <a:lnTo>
                    <a:pt x="2750187" y="20579"/>
                  </a:lnTo>
                  <a:lnTo>
                    <a:pt x="2751878" y="24663"/>
                  </a:lnTo>
                  <a:lnTo>
                    <a:pt x="2752724" y="28916"/>
                  </a:lnTo>
                  <a:lnTo>
                    <a:pt x="2752724" y="33337"/>
                  </a:lnTo>
                  <a:lnTo>
                    <a:pt x="2752724" y="2605087"/>
                  </a:lnTo>
                  <a:lnTo>
                    <a:pt x="2728060" y="2637577"/>
                  </a:lnTo>
                  <a:lnTo>
                    <a:pt x="2719387" y="2638424"/>
                  </a:lnTo>
                  <a:lnTo>
                    <a:pt x="33337" y="2638424"/>
                  </a:lnTo>
                  <a:lnTo>
                    <a:pt x="9764" y="2628660"/>
                  </a:lnTo>
                  <a:lnTo>
                    <a:pt x="6638" y="2625534"/>
                  </a:lnTo>
                  <a:lnTo>
                    <a:pt x="4229" y="2621928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421955" y="6026149"/>
            <a:ext cx="162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59.6k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953124" y="3695699"/>
            <a:ext cx="5962650" cy="2647950"/>
            <a:chOff x="5953124" y="3695699"/>
            <a:chExt cx="5962650" cy="2647950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124" y="6076949"/>
              <a:ext cx="76199" cy="7619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253161" y="370046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6" y="4229"/>
                  </a:lnTo>
                  <a:lnTo>
                    <a:pt x="20580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49358" y="6637"/>
                  </a:lnTo>
                  <a:lnTo>
                    <a:pt x="2752485" y="9764"/>
                  </a:lnTo>
                  <a:lnTo>
                    <a:pt x="2755611" y="12889"/>
                  </a:lnTo>
                  <a:lnTo>
                    <a:pt x="2758019" y="16495"/>
                  </a:lnTo>
                  <a:lnTo>
                    <a:pt x="2759711" y="20579"/>
                  </a:lnTo>
                  <a:lnTo>
                    <a:pt x="2761403" y="24663"/>
                  </a:lnTo>
                  <a:lnTo>
                    <a:pt x="2762249" y="28916"/>
                  </a:lnTo>
                  <a:lnTo>
                    <a:pt x="2762250" y="33337"/>
                  </a:lnTo>
                  <a:lnTo>
                    <a:pt x="2762250" y="2605087"/>
                  </a:lnTo>
                  <a:lnTo>
                    <a:pt x="2762249" y="2609507"/>
                  </a:lnTo>
                  <a:lnTo>
                    <a:pt x="2761403" y="2613759"/>
                  </a:lnTo>
                  <a:lnTo>
                    <a:pt x="2759711" y="2617843"/>
                  </a:lnTo>
                  <a:lnTo>
                    <a:pt x="2758019" y="2621928"/>
                  </a:lnTo>
                  <a:lnTo>
                    <a:pt x="2728912" y="2638424"/>
                  </a:lnTo>
                  <a:lnTo>
                    <a:pt x="33338" y="2638424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8248" y="6076949"/>
              <a:ext cx="76200" cy="7619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158285" y="370046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8" y="16495"/>
                  </a:lnTo>
                  <a:lnTo>
                    <a:pt x="6637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59" y="845"/>
                  </a:lnTo>
                  <a:lnTo>
                    <a:pt x="2732143" y="2537"/>
                  </a:lnTo>
                  <a:lnTo>
                    <a:pt x="2736228" y="4229"/>
                  </a:lnTo>
                  <a:lnTo>
                    <a:pt x="2739832" y="6637"/>
                  </a:lnTo>
                  <a:lnTo>
                    <a:pt x="2742959" y="9764"/>
                  </a:lnTo>
                  <a:lnTo>
                    <a:pt x="2746086" y="12889"/>
                  </a:lnTo>
                  <a:lnTo>
                    <a:pt x="2748494" y="16495"/>
                  </a:lnTo>
                  <a:lnTo>
                    <a:pt x="2750185" y="20579"/>
                  </a:lnTo>
                  <a:lnTo>
                    <a:pt x="2751877" y="24663"/>
                  </a:lnTo>
                  <a:lnTo>
                    <a:pt x="2752724" y="28916"/>
                  </a:lnTo>
                  <a:lnTo>
                    <a:pt x="2752725" y="33337"/>
                  </a:lnTo>
                  <a:lnTo>
                    <a:pt x="2752725" y="2605087"/>
                  </a:lnTo>
                  <a:lnTo>
                    <a:pt x="2752724" y="2609507"/>
                  </a:lnTo>
                  <a:lnTo>
                    <a:pt x="2751877" y="2613759"/>
                  </a:lnTo>
                  <a:lnTo>
                    <a:pt x="2750185" y="2617843"/>
                  </a:lnTo>
                  <a:lnTo>
                    <a:pt x="2748494" y="2621928"/>
                  </a:lnTo>
                  <a:lnTo>
                    <a:pt x="2719387" y="2638424"/>
                  </a:lnTo>
                  <a:lnTo>
                    <a:pt x="33338" y="2638424"/>
                  </a:lnTo>
                  <a:lnTo>
                    <a:pt x="9764" y="2628660"/>
                  </a:lnTo>
                  <a:lnTo>
                    <a:pt x="6637" y="2625534"/>
                  </a:lnTo>
                  <a:lnTo>
                    <a:pt x="4228" y="2621928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224615" y="6026149"/>
            <a:ext cx="162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33.5k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2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1753847" y="3695699"/>
            <a:ext cx="3053080" cy="2647950"/>
            <a:chOff x="11753847" y="3695699"/>
            <a:chExt cx="3053080" cy="2647950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3847" y="6076949"/>
              <a:ext cx="76201" cy="7619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2053885" y="3700462"/>
              <a:ext cx="2748280" cy="2638425"/>
            </a:xfrm>
            <a:custGeom>
              <a:avLst/>
              <a:gdLst/>
              <a:ahLst/>
              <a:cxnLst/>
              <a:rect l="l" t="t" r="r" b="b"/>
              <a:pathLst>
                <a:path w="2748280" h="2638425">
                  <a:moveTo>
                    <a:pt x="2728135" y="2638424"/>
                  </a:moveTo>
                  <a:lnTo>
                    <a:pt x="33338" y="2638424"/>
                  </a:lnTo>
                  <a:lnTo>
                    <a:pt x="28916" y="2638424"/>
                  </a:lnTo>
                  <a:lnTo>
                    <a:pt x="2538" y="2617843"/>
                  </a:lnTo>
                  <a:lnTo>
                    <a:pt x="846" y="2613759"/>
                  </a:lnTo>
                  <a:lnTo>
                    <a:pt x="0" y="2609507"/>
                  </a:lnTo>
                  <a:lnTo>
                    <a:pt x="1" y="2605087"/>
                  </a:lnTo>
                  <a:lnTo>
                    <a:pt x="1" y="33337"/>
                  </a:lnTo>
                  <a:lnTo>
                    <a:pt x="9764" y="9764"/>
                  </a:lnTo>
                  <a:lnTo>
                    <a:pt x="12891" y="6637"/>
                  </a:lnTo>
                  <a:lnTo>
                    <a:pt x="16495" y="4229"/>
                  </a:lnTo>
                  <a:lnTo>
                    <a:pt x="20578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3" y="0"/>
                  </a:lnTo>
                  <a:lnTo>
                    <a:pt x="2733332" y="0"/>
                  </a:lnTo>
                  <a:lnTo>
                    <a:pt x="2737583" y="845"/>
                  </a:lnTo>
                  <a:lnTo>
                    <a:pt x="2741668" y="2537"/>
                  </a:lnTo>
                  <a:lnTo>
                    <a:pt x="2745752" y="4229"/>
                  </a:lnTo>
                  <a:lnTo>
                    <a:pt x="2747964" y="5706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2125869" y="6026149"/>
            <a:ext cx="162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17.8k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57200" y="942975"/>
            <a:ext cx="14277975" cy="5210175"/>
            <a:chOff x="457200" y="942975"/>
            <a:chExt cx="14277975" cy="5210175"/>
          </a:xfrm>
        </p:grpSpPr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8971" y="6076949"/>
              <a:ext cx="76201" cy="7619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942975"/>
              <a:ext cx="2752724" cy="1314449"/>
            </a:xfrm>
            <a:prstGeom prst="rect">
              <a:avLst/>
            </a:prstGeom>
          </p:spPr>
        </p:pic>
        <p:sp>
          <p:nvSpPr>
            <p:cNvPr id="41" name="object 41">
              <a:hlinkClick r:id="rId6"/>
            </p:cNvPr>
            <p:cNvSpPr/>
            <p:nvPr/>
          </p:nvSpPr>
          <p:spPr>
            <a:xfrm>
              <a:off x="1485899" y="12572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899" y="685799"/>
                  </a:moveTo>
                  <a:lnTo>
                    <a:pt x="300922" y="683220"/>
                  </a:lnTo>
                  <a:lnTo>
                    <a:pt x="259582" y="675523"/>
                  </a:lnTo>
                  <a:lnTo>
                    <a:pt x="219494" y="662824"/>
                  </a:lnTo>
                  <a:lnTo>
                    <a:pt x="181257" y="645310"/>
                  </a:lnTo>
                  <a:lnTo>
                    <a:pt x="145453" y="623248"/>
                  </a:lnTo>
                  <a:lnTo>
                    <a:pt x="112622" y="596972"/>
                  </a:lnTo>
                  <a:lnTo>
                    <a:pt x="83254" y="566874"/>
                  </a:lnTo>
                  <a:lnTo>
                    <a:pt x="57789" y="533404"/>
                  </a:lnTo>
                  <a:lnTo>
                    <a:pt x="36612" y="497069"/>
                  </a:lnTo>
                  <a:lnTo>
                    <a:pt x="20044" y="458419"/>
                  </a:lnTo>
                  <a:lnTo>
                    <a:pt x="8332" y="418032"/>
                  </a:lnTo>
                  <a:lnTo>
                    <a:pt x="1651" y="376509"/>
                  </a:lnTo>
                  <a:lnTo>
                    <a:pt x="0" y="342899"/>
                  </a:lnTo>
                  <a:lnTo>
                    <a:pt x="103" y="334482"/>
                  </a:lnTo>
                  <a:lnTo>
                    <a:pt x="3711" y="292586"/>
                  </a:lnTo>
                  <a:lnTo>
                    <a:pt x="12420" y="251446"/>
                  </a:lnTo>
                  <a:lnTo>
                    <a:pt x="26101" y="211677"/>
                  </a:lnTo>
                  <a:lnTo>
                    <a:pt x="44548" y="173882"/>
                  </a:lnTo>
                  <a:lnTo>
                    <a:pt x="67479" y="138634"/>
                  </a:lnTo>
                  <a:lnTo>
                    <a:pt x="94553" y="106458"/>
                  </a:lnTo>
                  <a:lnTo>
                    <a:pt x="125366" y="77834"/>
                  </a:lnTo>
                  <a:lnTo>
                    <a:pt x="159451" y="53198"/>
                  </a:lnTo>
                  <a:lnTo>
                    <a:pt x="196291" y="32921"/>
                  </a:lnTo>
                  <a:lnTo>
                    <a:pt x="235336" y="17307"/>
                  </a:lnTo>
                  <a:lnTo>
                    <a:pt x="276003" y="6588"/>
                  </a:lnTo>
                  <a:lnTo>
                    <a:pt x="317677" y="928"/>
                  </a:lnTo>
                  <a:lnTo>
                    <a:pt x="342899" y="0"/>
                  </a:lnTo>
                  <a:lnTo>
                    <a:pt x="351317" y="103"/>
                  </a:lnTo>
                  <a:lnTo>
                    <a:pt x="393213" y="3711"/>
                  </a:lnTo>
                  <a:lnTo>
                    <a:pt x="434353" y="12420"/>
                  </a:lnTo>
                  <a:lnTo>
                    <a:pt x="474121" y="26101"/>
                  </a:lnTo>
                  <a:lnTo>
                    <a:pt x="511916" y="44548"/>
                  </a:lnTo>
                  <a:lnTo>
                    <a:pt x="547165" y="67479"/>
                  </a:lnTo>
                  <a:lnTo>
                    <a:pt x="579341" y="94553"/>
                  </a:lnTo>
                  <a:lnTo>
                    <a:pt x="607965" y="125366"/>
                  </a:lnTo>
                  <a:lnTo>
                    <a:pt x="632601" y="159451"/>
                  </a:lnTo>
                  <a:lnTo>
                    <a:pt x="652878" y="196291"/>
                  </a:lnTo>
                  <a:lnTo>
                    <a:pt x="668492" y="235336"/>
                  </a:lnTo>
                  <a:lnTo>
                    <a:pt x="679210" y="276003"/>
                  </a:lnTo>
                  <a:lnTo>
                    <a:pt x="684871" y="317677"/>
                  </a:lnTo>
                  <a:lnTo>
                    <a:pt x="685799" y="342899"/>
                  </a:lnTo>
                  <a:lnTo>
                    <a:pt x="685696" y="351317"/>
                  </a:lnTo>
                  <a:lnTo>
                    <a:pt x="682088" y="393213"/>
                  </a:lnTo>
                  <a:lnTo>
                    <a:pt x="673379" y="434353"/>
                  </a:lnTo>
                  <a:lnTo>
                    <a:pt x="659697" y="474121"/>
                  </a:lnTo>
                  <a:lnTo>
                    <a:pt x="641251" y="511916"/>
                  </a:lnTo>
                  <a:lnTo>
                    <a:pt x="618319" y="547165"/>
                  </a:lnTo>
                  <a:lnTo>
                    <a:pt x="591246" y="579341"/>
                  </a:lnTo>
                  <a:lnTo>
                    <a:pt x="560433" y="607965"/>
                  </a:lnTo>
                  <a:lnTo>
                    <a:pt x="526348" y="632601"/>
                  </a:lnTo>
                  <a:lnTo>
                    <a:pt x="489508" y="652877"/>
                  </a:lnTo>
                  <a:lnTo>
                    <a:pt x="450463" y="668492"/>
                  </a:lnTo>
                  <a:lnTo>
                    <a:pt x="409796" y="679211"/>
                  </a:lnTo>
                  <a:lnTo>
                    <a:pt x="368122" y="684871"/>
                  </a:lnTo>
                  <a:lnTo>
                    <a:pt x="342899" y="685799"/>
                  </a:lnTo>
                  <a:close/>
                </a:path>
              </a:pathLst>
            </a:custGeom>
            <a:solidFill>
              <a:srgbClr val="F67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734095" y="1444625"/>
            <a:ext cx="309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Helvetica Neue"/>
                <a:cs typeface="Tahoma"/>
                <a:hlinkClick r:id="rId6"/>
              </a:rPr>
              <a:t>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7199" y="2257424"/>
            <a:ext cx="2867025" cy="9525"/>
          </a:xfrm>
          <a:custGeom>
            <a:avLst/>
            <a:gdLst/>
            <a:ahLst/>
            <a:cxnLst/>
            <a:rect l="l" t="t" r="r" b="b"/>
            <a:pathLst>
              <a:path w="2752725" h="9525">
                <a:moveTo>
                  <a:pt x="2752724" y="9524"/>
                </a:moveTo>
                <a:lnTo>
                  <a:pt x="0" y="9524"/>
                </a:lnTo>
                <a:lnTo>
                  <a:pt x="0" y="0"/>
                </a:lnTo>
                <a:lnTo>
                  <a:pt x="2752724" y="0"/>
                </a:lnTo>
                <a:lnTo>
                  <a:pt x="2752724" y="9524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39800" y="2311400"/>
            <a:ext cx="2053589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News.com.au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Copyright 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0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6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7:49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0700" y="2776220"/>
            <a:ext cx="251396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6"/>
              </a:rPr>
              <a:t>Climate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6"/>
              </a:rPr>
              <a:t> change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6"/>
              </a:rPr>
              <a:t>exacerbates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6"/>
              </a:rPr>
              <a:t>impact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6"/>
              </a:rPr>
              <a:t>of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6"/>
              </a:rPr>
              <a:t>ﬂow regulation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6"/>
              </a:rPr>
              <a:t> for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6"/>
              </a:rPr>
              <a:t>Australias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6"/>
              </a:rPr>
              <a:t>rivers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33399" y="236219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80" y="337760"/>
                </a:lnTo>
                <a:lnTo>
                  <a:pt x="90628" y="322656"/>
                </a:lnTo>
                <a:lnTo>
                  <a:pt x="56318" y="298493"/>
                </a:lnTo>
                <a:lnTo>
                  <a:pt x="28894" y="266702"/>
                </a:lnTo>
                <a:lnTo>
                  <a:pt x="10017" y="229200"/>
                </a:lnTo>
                <a:lnTo>
                  <a:pt x="823" y="188255"/>
                </a:lnTo>
                <a:lnTo>
                  <a:pt x="0" y="171449"/>
                </a:lnTo>
                <a:lnTo>
                  <a:pt x="205" y="163027"/>
                </a:lnTo>
                <a:lnTo>
                  <a:pt x="7380" y="121679"/>
                </a:lnTo>
                <a:lnTo>
                  <a:pt x="24386" y="83314"/>
                </a:lnTo>
                <a:lnTo>
                  <a:pt x="50216" y="50216"/>
                </a:lnTo>
                <a:lnTo>
                  <a:pt x="83315" y="24386"/>
                </a:lnTo>
                <a:lnTo>
                  <a:pt x="121680" y="7380"/>
                </a:lnTo>
                <a:lnTo>
                  <a:pt x="163027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9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9" y="121679"/>
                </a:lnTo>
                <a:lnTo>
                  <a:pt x="342694" y="163027"/>
                </a:lnTo>
                <a:lnTo>
                  <a:pt x="342899" y="171449"/>
                </a:lnTo>
                <a:lnTo>
                  <a:pt x="342694" y="179872"/>
                </a:lnTo>
                <a:lnTo>
                  <a:pt x="335519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9" y="335519"/>
                </a:lnTo>
                <a:lnTo>
                  <a:pt x="179872" y="342694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F67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7083" y="2425700"/>
            <a:ext cx="250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FFFFFF"/>
                </a:solidFill>
                <a:latin typeface="Helvetica Neue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23899" y="942975"/>
            <a:ext cx="5381625" cy="1800225"/>
            <a:chOff x="723899" y="942975"/>
            <a:chExt cx="5381625" cy="1800225"/>
          </a:xfrm>
        </p:grpSpPr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899" y="2552699"/>
              <a:ext cx="190499" cy="190499"/>
            </a:xfrm>
            <a:prstGeom prst="rect">
              <a:avLst/>
            </a:prstGeom>
          </p:spPr>
        </p:pic>
        <p:pic>
          <p:nvPicPr>
            <p:cNvPr id="50" name="object 50">
              <a:hlinkClick r:id="rId8"/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2324" y="942975"/>
              <a:ext cx="2743199" cy="131444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362324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841055" y="2311400"/>
            <a:ext cx="2303780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  <a:tabLst>
                <a:tab pos="1750695" algn="l"/>
              </a:tabLst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Weekly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Times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	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Pete…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2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today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9:34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421955" y="2776220"/>
            <a:ext cx="268478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Plibersek’s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70GL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water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7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tender: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More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than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8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1000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irrigators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lodge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offers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438524" y="236219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80" y="337760"/>
                </a:lnTo>
                <a:lnTo>
                  <a:pt x="90627" y="322656"/>
                </a:lnTo>
                <a:lnTo>
                  <a:pt x="56317" y="298493"/>
                </a:lnTo>
                <a:lnTo>
                  <a:pt x="28893" y="266702"/>
                </a:lnTo>
                <a:lnTo>
                  <a:pt x="10017" y="229200"/>
                </a:lnTo>
                <a:lnTo>
                  <a:pt x="823" y="188255"/>
                </a:lnTo>
                <a:lnTo>
                  <a:pt x="0" y="171449"/>
                </a:lnTo>
                <a:lnTo>
                  <a:pt x="205" y="163027"/>
                </a:lnTo>
                <a:lnTo>
                  <a:pt x="7380" y="121679"/>
                </a:lnTo>
                <a:lnTo>
                  <a:pt x="24385" y="83314"/>
                </a:lnTo>
                <a:lnTo>
                  <a:pt x="50216" y="50216"/>
                </a:lnTo>
                <a:lnTo>
                  <a:pt x="83314" y="24386"/>
                </a:lnTo>
                <a:lnTo>
                  <a:pt x="121679" y="7380"/>
                </a:lnTo>
                <a:lnTo>
                  <a:pt x="163026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9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8" y="121679"/>
                </a:lnTo>
                <a:lnTo>
                  <a:pt x="342693" y="163027"/>
                </a:lnTo>
                <a:lnTo>
                  <a:pt x="342899" y="171449"/>
                </a:lnTo>
                <a:lnTo>
                  <a:pt x="342693" y="179872"/>
                </a:lnTo>
                <a:lnTo>
                  <a:pt x="335518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9" y="335519"/>
                </a:lnTo>
                <a:lnTo>
                  <a:pt x="179872" y="342694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F67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549650" y="2425700"/>
            <a:ext cx="227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Helvetica Neue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629025" y="942975"/>
            <a:ext cx="5381625" cy="1800225"/>
            <a:chOff x="3629025" y="942975"/>
            <a:chExt cx="5381625" cy="1800225"/>
          </a:xfrm>
        </p:grpSpPr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29025" y="2552699"/>
              <a:ext cx="190499" cy="19049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7924" y="942975"/>
              <a:ext cx="2752725" cy="1314449"/>
            </a:xfrm>
            <a:prstGeom prst="rect">
              <a:avLst/>
            </a:prstGeom>
          </p:spPr>
        </p:pic>
        <p:pic>
          <p:nvPicPr>
            <p:cNvPr id="59" name="object 59">
              <a:hlinkClick r:id="rId11"/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86625" y="1247775"/>
              <a:ext cx="685799" cy="68579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257924" y="225742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8388498" y="2311400"/>
            <a:ext cx="635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Andre…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742310" y="2311400"/>
            <a:ext cx="1632585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Border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Mail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by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0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6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1:00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23210" y="2776220"/>
            <a:ext cx="269430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Farmers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slam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MDBA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ﬂooding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study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as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an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absolute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sham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334125" y="942975"/>
            <a:ext cx="5572125" cy="1800225"/>
            <a:chOff x="6334125" y="942975"/>
            <a:chExt cx="5572125" cy="1800225"/>
          </a:xfrm>
        </p:grpSpPr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4125" y="2362200"/>
              <a:ext cx="342899" cy="34289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4624" y="2552699"/>
              <a:ext cx="190499" cy="190499"/>
            </a:xfrm>
            <a:prstGeom prst="rect">
              <a:avLst/>
            </a:prstGeom>
          </p:spPr>
        </p:pic>
        <p:pic>
          <p:nvPicPr>
            <p:cNvPr id="67" name="object 67">
              <a:hlinkClick r:id="rId14"/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63049" y="942975"/>
              <a:ext cx="2743200" cy="131444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9163048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9224615" y="2311400"/>
            <a:ext cx="2734310" cy="8331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31165" marR="5080">
              <a:lnSpc>
                <a:spcPts val="980"/>
              </a:lnSpc>
              <a:spcBef>
                <a:spcPts val="2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Conversation (Licensed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210" dirty="0">
                <a:solidFill>
                  <a:srgbClr val="212121"/>
                </a:solidFill>
                <a:latin typeface="Helvetica Neue"/>
                <a:cs typeface="Trebuchet MS"/>
              </a:rPr>
              <a:t>  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5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Jan </a:t>
            </a:r>
            <a:r>
              <a:rPr sz="900" spc="130" dirty="0">
                <a:solidFill>
                  <a:srgbClr val="212121"/>
                </a:solidFill>
                <a:latin typeface="Helvetica Neue"/>
                <a:cs typeface="Trebuchet MS"/>
              </a:rPr>
              <a:t>K…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0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4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2:07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sz="1350" baseline="3086">
              <a:latin typeface="Trebuchet MS"/>
              <a:cs typeface="Trebuchet MS"/>
            </a:endParaRPr>
          </a:p>
          <a:p>
            <a:pPr marL="12700" marR="295910">
              <a:lnSpc>
                <a:spcPct val="107100"/>
              </a:lnSpc>
              <a:spcBef>
                <a:spcPts val="480"/>
              </a:spcBef>
            </a:pP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Dams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 have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taken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half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the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water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from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Australia’s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second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 biggest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 </a:t>
            </a: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river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 </a:t>
            </a:r>
            <a:r>
              <a:rPr sz="1050" spc="-145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–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14"/>
              </a:rPr>
              <a:t>and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9239250" y="942975"/>
            <a:ext cx="5562600" cy="1800225"/>
            <a:chOff x="9239250" y="942975"/>
            <a:chExt cx="5562600" cy="1800225"/>
          </a:xfrm>
        </p:grpSpPr>
        <p:pic>
          <p:nvPicPr>
            <p:cNvPr id="71" name="object 7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39250" y="2362200"/>
              <a:ext cx="342899" cy="34289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29749" y="2552699"/>
              <a:ext cx="190499" cy="190499"/>
            </a:xfrm>
            <a:prstGeom prst="rect">
              <a:avLst/>
            </a:prstGeom>
          </p:spPr>
        </p:pic>
        <p:pic>
          <p:nvPicPr>
            <p:cNvPr id="73" name="object 73">
              <a:hlinkClick r:id="rId17"/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058649" y="942975"/>
              <a:ext cx="2743200" cy="131444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2058648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20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2544969" y="2378075"/>
            <a:ext cx="1452880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spc="70" dirty="0">
                <a:solidFill>
                  <a:srgbClr val="212121"/>
                </a:solidFill>
                <a:latin typeface="Helvetica Neue"/>
                <a:cs typeface="Trebuchet MS"/>
              </a:rPr>
              <a:t>ABC1</a:t>
            </a:r>
            <a:r>
              <a:rPr sz="900" spc="-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Melbourne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65"/>
              </a:lnSpc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TV</a:t>
            </a:r>
            <a:r>
              <a:rPr sz="900" b="1" spc="4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15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3</a:t>
            </a:r>
            <a:r>
              <a:rPr sz="1350" spc="-15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1:20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125869" y="2740977"/>
            <a:ext cx="2638425" cy="4095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17"/>
              </a:rPr>
              <a:t>Landline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of</a:t>
            </a:r>
            <a:r>
              <a:rPr sz="900" spc="-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south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and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east.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Combined,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water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storages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2134849" y="236219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79" y="337760"/>
                </a:lnTo>
                <a:lnTo>
                  <a:pt x="90627" y="322656"/>
                </a:lnTo>
                <a:lnTo>
                  <a:pt x="56318" y="298493"/>
                </a:lnTo>
                <a:lnTo>
                  <a:pt x="28894" y="266702"/>
                </a:lnTo>
                <a:lnTo>
                  <a:pt x="10016" y="229200"/>
                </a:lnTo>
                <a:lnTo>
                  <a:pt x="822" y="188255"/>
                </a:lnTo>
                <a:lnTo>
                  <a:pt x="0" y="171449"/>
                </a:lnTo>
                <a:lnTo>
                  <a:pt x="205" y="163027"/>
                </a:lnTo>
                <a:lnTo>
                  <a:pt x="7379" y="121679"/>
                </a:lnTo>
                <a:lnTo>
                  <a:pt x="24386" y="83314"/>
                </a:lnTo>
                <a:lnTo>
                  <a:pt x="50216" y="50216"/>
                </a:lnTo>
                <a:lnTo>
                  <a:pt x="83314" y="24386"/>
                </a:lnTo>
                <a:lnTo>
                  <a:pt x="121679" y="7380"/>
                </a:lnTo>
                <a:lnTo>
                  <a:pt x="163026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8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8" y="121679"/>
                </a:lnTo>
                <a:lnTo>
                  <a:pt x="342693" y="163027"/>
                </a:lnTo>
                <a:lnTo>
                  <a:pt x="342899" y="171449"/>
                </a:lnTo>
                <a:lnTo>
                  <a:pt x="342693" y="179872"/>
                </a:lnTo>
                <a:lnTo>
                  <a:pt x="335518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8" y="335519"/>
                </a:lnTo>
                <a:lnTo>
                  <a:pt x="179872" y="342694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FFB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247908" y="2425700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FFFFFF"/>
                </a:solidFill>
                <a:latin typeface="Helvetica Neue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57199" y="2552699"/>
            <a:ext cx="12058650" cy="2476500"/>
            <a:chOff x="457199" y="2552699"/>
            <a:chExt cx="12058650" cy="2476500"/>
          </a:xfrm>
        </p:grpSpPr>
        <p:pic>
          <p:nvPicPr>
            <p:cNvPr id="80" name="object 8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325349" y="2552699"/>
              <a:ext cx="190499" cy="190499"/>
            </a:xfrm>
            <a:prstGeom prst="rect">
              <a:avLst/>
            </a:prstGeom>
          </p:spPr>
        </p:pic>
        <p:pic>
          <p:nvPicPr>
            <p:cNvPr id="81" name="object 81">
              <a:hlinkClick r:id="rId20"/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7199" y="3705224"/>
              <a:ext cx="2752724" cy="131444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57199" y="501967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2641202" y="5073650"/>
            <a:ext cx="6121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Geoﬀ…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39800" y="5073650"/>
            <a:ext cx="1765935" cy="4292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30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Shepparton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sz="900" spc="50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 </a:t>
            </a: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2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today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3:22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20700" y="5509894"/>
            <a:ext cx="2660650" cy="6788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Riverina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ﬁgures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in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water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body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changes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-85" dirty="0">
                <a:solidFill>
                  <a:srgbClr val="212121"/>
                </a:solidFill>
                <a:latin typeface="Helvetica Neue"/>
                <a:cs typeface="Trebuchet MS"/>
              </a:rPr>
              <a:t>...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1050" b="1" i="1" spc="-105" dirty="0">
                <a:solidFill>
                  <a:srgbClr val="B4269F"/>
                </a:solidFill>
                <a:latin typeface="Verdana"/>
                <a:cs typeface="Verdana"/>
              </a:rPr>
              <a:t>National</a:t>
            </a:r>
            <a:r>
              <a:rPr sz="1050" b="1" i="1" spc="-15" dirty="0">
                <a:solidFill>
                  <a:srgbClr val="B4269F"/>
                </a:solidFill>
                <a:latin typeface="Verdana"/>
                <a:cs typeface="Verdana"/>
              </a:rPr>
              <a:t> </a:t>
            </a:r>
            <a:r>
              <a:rPr sz="1050" b="1" i="1" spc="-120" dirty="0">
                <a:solidFill>
                  <a:srgbClr val="B4269F"/>
                </a:solidFill>
                <a:latin typeface="Verdana"/>
                <a:cs typeface="Verdana"/>
              </a:rPr>
              <a:t>Irrigators</a:t>
            </a:r>
            <a:r>
              <a:rPr sz="900" spc="-120" dirty="0">
                <a:solidFill>
                  <a:srgbClr val="212121"/>
                </a:solidFill>
                <a:latin typeface="Helvetica Neue"/>
                <a:cs typeface="Trebuchet MS"/>
              </a:rPr>
              <a:t>’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Councils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newly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elected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60.3k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33400" y="3705225"/>
            <a:ext cx="5572125" cy="1800225"/>
            <a:chOff x="533400" y="3705225"/>
            <a:chExt cx="5572125" cy="1800225"/>
          </a:xfrm>
        </p:grpSpPr>
        <p:pic>
          <p:nvPicPr>
            <p:cNvPr id="87" name="object 8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3400" y="5124450"/>
              <a:ext cx="342899" cy="34289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899" y="5314949"/>
              <a:ext cx="190499" cy="190499"/>
            </a:xfrm>
            <a:prstGeom prst="rect">
              <a:avLst/>
            </a:prstGeom>
          </p:spPr>
        </p:pic>
        <p:pic>
          <p:nvPicPr>
            <p:cNvPr id="89" name="object 89">
              <a:hlinkClick r:id="rId23"/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2324" y="3705225"/>
              <a:ext cx="2743199" cy="131444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362324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5572521" y="5073650"/>
            <a:ext cx="580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sz="900" spc="45" dirty="0">
                <a:solidFill>
                  <a:srgbClr val="212121"/>
                </a:solidFill>
                <a:latin typeface="Helvetica Neue"/>
                <a:cs typeface="Trebuchet MS"/>
              </a:rPr>
              <a:t>Cont…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421955" y="5073650"/>
            <a:ext cx="2223135" cy="66167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31165" marR="5080">
              <a:lnSpc>
                <a:spcPts val="980"/>
              </a:lnSpc>
              <a:spcBef>
                <a:spcPts val="2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6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Shepparton</a:t>
            </a:r>
            <a:r>
              <a:rPr sz="900" spc="6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sz="900" spc="6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(Licensed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0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6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9:22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Increased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ﬂood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 risk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fears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421955" y="5749925"/>
            <a:ext cx="2657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12121"/>
                </a:solidFill>
                <a:latin typeface="Helvetica Neue"/>
                <a:cs typeface="Trebuchet MS"/>
              </a:rPr>
              <a:t>...</a:t>
            </a:r>
            <a:r>
              <a:rPr sz="900" spc="3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35" dirty="0">
                <a:solidFill>
                  <a:srgbClr val="212121"/>
                </a:solidFill>
                <a:latin typeface="Helvetica Neue"/>
                <a:cs typeface="Trebuchet MS"/>
              </a:rPr>
              <a:t>for</a:t>
            </a:r>
            <a:r>
              <a:rPr sz="900" spc="3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those</a:t>
            </a:r>
            <a:r>
              <a:rPr sz="900" spc="3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aﬀected</a:t>
            </a:r>
            <a:r>
              <a:rPr sz="900" spc="3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3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any</a:t>
            </a:r>
            <a:r>
              <a:rPr sz="900" spc="4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proposed</a:t>
            </a:r>
            <a:r>
              <a:rPr sz="900" spc="3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changes</a:t>
            </a:r>
            <a:r>
              <a:rPr sz="900" spc="3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to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3438525" y="3705225"/>
            <a:ext cx="5572125" cy="1800225"/>
            <a:chOff x="3438525" y="3705225"/>
            <a:chExt cx="5572125" cy="1800225"/>
          </a:xfrm>
        </p:grpSpPr>
        <p:pic>
          <p:nvPicPr>
            <p:cNvPr id="95" name="object 9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38525" y="5124450"/>
              <a:ext cx="342899" cy="34289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29024" y="5314949"/>
              <a:ext cx="190499" cy="190499"/>
            </a:xfrm>
            <a:prstGeom prst="rect">
              <a:avLst/>
            </a:prstGeom>
          </p:spPr>
        </p:pic>
        <p:pic>
          <p:nvPicPr>
            <p:cNvPr id="97" name="object 97">
              <a:hlinkClick r:id="rId25"/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57924" y="3705225"/>
              <a:ext cx="2752725" cy="1314449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257924" y="501967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6323210" y="5016500"/>
            <a:ext cx="2689860" cy="11722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31165" marR="5080">
              <a:lnSpc>
                <a:spcPts val="980"/>
              </a:lnSpc>
              <a:spcBef>
                <a:spcPts val="215"/>
              </a:spcBef>
              <a:tabLst>
                <a:tab pos="2073275" algn="l"/>
              </a:tabLst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Shepparton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	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50" dirty="0">
                <a:solidFill>
                  <a:srgbClr val="212121"/>
                </a:solidFill>
                <a:latin typeface="Helvetica Neue"/>
                <a:cs typeface="Trebuchet MS"/>
              </a:rPr>
              <a:t>Sophi…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ts val="940"/>
              </a:lnSpc>
            </a:pP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ts val="1065"/>
              </a:lnSpc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40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yesterday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3:47</a:t>
            </a:r>
            <a:r>
              <a:rPr sz="1350" spc="-6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sz="1350" baseline="3086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5"/>
              </a:rPr>
              <a:t>Wetlands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5"/>
              </a:rPr>
              <a:t> </a:t>
            </a: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  <a:hlinkClick r:id="rId25"/>
              </a:rPr>
              <a:t>dream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25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5"/>
              </a:rPr>
              <a:t>takes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25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  <a:hlinkClick r:id="rId25"/>
              </a:rPr>
              <a:t>shape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Jodie Hay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is a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35" dirty="0">
                <a:solidFill>
                  <a:srgbClr val="212121"/>
                </a:solidFill>
                <a:latin typeface="Helvetica Neue"/>
                <a:cs typeface="Trebuchet MS"/>
              </a:rPr>
              <a:t>ﬁrm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believer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1050" b="1" i="1" spc="-110" dirty="0">
                <a:solidFill>
                  <a:srgbClr val="B4269F"/>
                </a:solidFill>
                <a:latin typeface="Verdana"/>
                <a:cs typeface="Verdana"/>
              </a:rPr>
              <a:t>irrigation</a:t>
            </a:r>
            <a:r>
              <a:rPr sz="1050" b="1" i="1" spc="-80" dirty="0">
                <a:solidFill>
                  <a:srgbClr val="B4269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is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dual-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59.6k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334125" y="3705225"/>
            <a:ext cx="5572125" cy="1800225"/>
            <a:chOff x="6334125" y="3705225"/>
            <a:chExt cx="5572125" cy="1800225"/>
          </a:xfrm>
        </p:grpSpPr>
        <p:pic>
          <p:nvPicPr>
            <p:cNvPr id="101" name="object 10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34125" y="5124450"/>
              <a:ext cx="342899" cy="34289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4624" y="5314949"/>
              <a:ext cx="190499" cy="190499"/>
            </a:xfrm>
            <a:prstGeom prst="rect">
              <a:avLst/>
            </a:prstGeom>
          </p:spPr>
        </p:pic>
        <p:pic>
          <p:nvPicPr>
            <p:cNvPr id="103" name="object 103">
              <a:hlinkClick r:id="rId27"/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63049" y="3705225"/>
              <a:ext cx="2743200" cy="1314449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9163048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9643715" y="5073650"/>
            <a:ext cx="2305050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  <a:tabLst>
                <a:tab pos="591820" algn="l"/>
              </a:tabLst>
            </a:pP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Cairns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	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5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View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45" dirty="0">
                <a:solidFill>
                  <a:srgbClr val="212121"/>
                </a:solidFill>
                <a:latin typeface="Helvetica Neue"/>
                <a:cs typeface="Trebuchet MS"/>
              </a:rPr>
              <a:t>all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posts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35" dirty="0">
                <a:solidFill>
                  <a:srgbClr val="212121"/>
                </a:solidFill>
                <a:latin typeface="Helvetica Neue"/>
                <a:cs typeface="Trebuchet MS"/>
              </a:rPr>
              <a:t>Editor,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cai…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0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5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1:04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224615" y="5538469"/>
            <a:ext cx="231965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Hydrology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or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ideology?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Flood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‘fact-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30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checkers’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need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to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 </a:t>
            </a:r>
            <a:r>
              <a:rPr sz="1050" spc="-30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dig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27"/>
              </a:rPr>
              <a:t>deeper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9239250" y="3705225"/>
            <a:ext cx="5562600" cy="1800225"/>
            <a:chOff x="9239250" y="3705225"/>
            <a:chExt cx="5562600" cy="1800225"/>
          </a:xfrm>
        </p:grpSpPr>
        <p:pic>
          <p:nvPicPr>
            <p:cNvPr id="108" name="object 10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39250" y="5124450"/>
              <a:ext cx="342899" cy="34289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29749" y="5314949"/>
              <a:ext cx="190499" cy="190499"/>
            </a:xfrm>
            <a:prstGeom prst="rect">
              <a:avLst/>
            </a:prstGeom>
          </p:spPr>
        </p:pic>
        <p:pic>
          <p:nvPicPr>
            <p:cNvPr id="110" name="object 110">
              <a:hlinkClick r:id="rId30"/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058649" y="3705225"/>
              <a:ext cx="2743200" cy="131444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2058648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20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12125869" y="5073650"/>
            <a:ext cx="2693670" cy="8331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31165" marR="5080">
              <a:lnSpc>
                <a:spcPts val="980"/>
              </a:lnSpc>
              <a:spcBef>
                <a:spcPts val="2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Queensland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Country</a:t>
            </a:r>
            <a:r>
              <a:rPr sz="900" spc="110" dirty="0">
                <a:solidFill>
                  <a:srgbClr val="212121"/>
                </a:solidFill>
                <a:latin typeface="Helvetica Neue"/>
                <a:cs typeface="Trebuchet MS"/>
              </a:rPr>
              <a:t>  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7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Chris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65" dirty="0">
                <a:solidFill>
                  <a:srgbClr val="212121"/>
                </a:solidFill>
                <a:latin typeface="Helvetica Neue"/>
                <a:cs typeface="Trebuchet MS"/>
              </a:rPr>
              <a:t>McLe…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Life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1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today</a:t>
            </a:r>
            <a:r>
              <a:rPr sz="1350" spc="-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11:00</a:t>
            </a:r>
            <a:r>
              <a:rPr sz="1350" spc="-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  <a:p>
            <a:pPr marL="12700" marR="63500">
              <a:lnSpc>
                <a:spcPct val="107100"/>
              </a:lnSpc>
              <a:spcBef>
                <a:spcPts val="480"/>
              </a:spcBef>
            </a:pP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Basin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 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buyback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bonanza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as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Govt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 </a:t>
            </a:r>
            <a:r>
              <a:rPr sz="1050" spc="-30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ﬂooded</a:t>
            </a:r>
            <a:r>
              <a:rPr sz="1050" spc="-3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with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offers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to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sell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irrigation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  <a:hlinkClick r:id="rId30"/>
              </a:rPr>
              <a:t>water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12134850" y="5124450"/>
            <a:ext cx="381000" cy="381000"/>
            <a:chOff x="12134850" y="5124450"/>
            <a:chExt cx="381000" cy="381000"/>
          </a:xfrm>
        </p:grpSpPr>
        <p:pic>
          <p:nvPicPr>
            <p:cNvPr id="114" name="object 11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134850" y="5124450"/>
              <a:ext cx="342899" cy="34289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25349" y="5314949"/>
              <a:ext cx="190499" cy="190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450" y="415925"/>
            <a:ext cx="3737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Helvetica Neue"/>
                <a:cs typeface="Tahoma"/>
              </a:rPr>
              <a:t>Highlighted</a:t>
            </a:r>
            <a:r>
              <a:rPr sz="1800" b="1" spc="-60" dirty="0">
                <a:latin typeface="Helvetica Neue"/>
                <a:cs typeface="Tahoma"/>
              </a:rPr>
              <a:t> </a:t>
            </a:r>
            <a:r>
              <a:rPr sz="1800" b="1" spc="-110" dirty="0">
                <a:latin typeface="Helvetica Neue"/>
                <a:cs typeface="Tahoma"/>
              </a:rPr>
              <a:t>Industry</a:t>
            </a:r>
            <a:r>
              <a:rPr sz="1800" b="1" spc="-30" dirty="0">
                <a:latin typeface="Helvetica Neue"/>
                <a:cs typeface="Tahoma"/>
              </a:rPr>
              <a:t> </a:t>
            </a:r>
            <a:r>
              <a:rPr sz="1800" b="1" spc="-45" dirty="0">
                <a:latin typeface="Helvetica Neue"/>
                <a:cs typeface="Tahoma"/>
              </a:rPr>
              <a:t>and </a:t>
            </a:r>
            <a:r>
              <a:rPr sz="1800" b="1" spc="-35" dirty="0">
                <a:latin typeface="Helvetica Neue"/>
                <a:cs typeface="Tahoma"/>
              </a:rPr>
              <a:t>NIC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3036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8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251" y="420823"/>
            <a:ext cx="1539875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dirty="0">
                <a:latin typeface="Helvetica Neue"/>
                <a:cs typeface="Tahoma"/>
              </a:rPr>
              <a:t>Most</a:t>
            </a:r>
            <a:r>
              <a:rPr sz="1200" b="1" spc="-55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Social</a:t>
            </a:r>
            <a:r>
              <a:rPr sz="1200" b="1" spc="-50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Shares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5924" y="1266824"/>
            <a:ext cx="4190999" cy="238124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177460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1" y="3481387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22868" y="2537"/>
                </a:lnTo>
                <a:lnTo>
                  <a:pt x="4726952" y="4229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22868" y="3512186"/>
                </a:lnTo>
                <a:lnTo>
                  <a:pt x="4718784" y="3513878"/>
                </a:lnTo>
                <a:lnTo>
                  <a:pt x="4714532" y="3514724"/>
                </a:lnTo>
                <a:lnTo>
                  <a:pt x="4710113" y="3514724"/>
                </a:lnTo>
                <a:lnTo>
                  <a:pt x="33338" y="3514724"/>
                </a:lnTo>
                <a:lnTo>
                  <a:pt x="9764" y="3504960"/>
                </a:lnTo>
                <a:lnTo>
                  <a:pt x="6637" y="3501834"/>
                </a:lnTo>
                <a:lnTo>
                  <a:pt x="4228" y="3498228"/>
                </a:lnTo>
                <a:lnTo>
                  <a:pt x="2537" y="3494144"/>
                </a:lnTo>
                <a:lnTo>
                  <a:pt x="845" y="3490060"/>
                </a:lnTo>
                <a:lnTo>
                  <a:pt x="0" y="3485807"/>
                </a:lnTo>
                <a:lnTo>
                  <a:pt x="1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83824" y="420823"/>
            <a:ext cx="2538095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30" dirty="0">
                <a:latin typeface="Helvetica Neue"/>
                <a:cs typeface="Tahoma"/>
              </a:rPr>
              <a:t>Highest</a:t>
            </a:r>
            <a:r>
              <a:rPr sz="1200" b="1" spc="-40" dirty="0">
                <a:latin typeface="Helvetica Neue"/>
                <a:cs typeface="Tahoma"/>
              </a:rPr>
              <a:t> Potential </a:t>
            </a:r>
            <a:r>
              <a:rPr sz="1200" b="1" spc="-35" dirty="0">
                <a:latin typeface="Helvetica Neue"/>
                <a:cs typeface="Tahoma"/>
              </a:rPr>
              <a:t>Editorial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0824" y="1466849"/>
            <a:ext cx="4190999" cy="214312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28612" y="947737"/>
            <a:ext cx="4857750" cy="2886075"/>
          </a:xfrm>
          <a:custGeom>
            <a:avLst/>
            <a:gdLst/>
            <a:ahLst/>
            <a:cxnLst/>
            <a:rect l="l" t="t" r="r" b="b"/>
            <a:pathLst>
              <a:path w="4743450" h="2886075">
                <a:moveTo>
                  <a:pt x="0" y="285273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90"/>
                </a:lnTo>
                <a:lnTo>
                  <a:pt x="4743449" y="33337"/>
                </a:lnTo>
                <a:lnTo>
                  <a:pt x="4743449" y="2852737"/>
                </a:lnTo>
                <a:lnTo>
                  <a:pt x="4743449" y="2857157"/>
                </a:lnTo>
                <a:lnTo>
                  <a:pt x="4742603" y="2861409"/>
                </a:lnTo>
                <a:lnTo>
                  <a:pt x="4740911" y="2865494"/>
                </a:lnTo>
                <a:lnTo>
                  <a:pt x="4739219" y="2869578"/>
                </a:lnTo>
                <a:lnTo>
                  <a:pt x="4710112" y="2886074"/>
                </a:lnTo>
                <a:lnTo>
                  <a:pt x="33337" y="2886074"/>
                </a:lnTo>
                <a:lnTo>
                  <a:pt x="2537" y="2865494"/>
                </a:lnTo>
                <a:lnTo>
                  <a:pt x="845" y="2861409"/>
                </a:lnTo>
                <a:lnTo>
                  <a:pt x="0" y="2857157"/>
                </a:lnTo>
                <a:lnTo>
                  <a:pt x="0" y="285273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4975" y="1050834"/>
            <a:ext cx="1593215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30" dirty="0">
                <a:latin typeface="Helvetica Neue"/>
                <a:cs typeface="Tahoma"/>
              </a:rPr>
              <a:t>Highest</a:t>
            </a:r>
            <a:r>
              <a:rPr sz="1200" b="1" spc="-50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Syndication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975" y="1895475"/>
            <a:ext cx="4181474" cy="183832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28612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89"/>
                </a:lnTo>
                <a:lnTo>
                  <a:pt x="4743449" y="33337"/>
                </a:lnTo>
                <a:lnTo>
                  <a:pt x="4743449" y="3471862"/>
                </a:lnTo>
                <a:lnTo>
                  <a:pt x="4733685" y="3495434"/>
                </a:lnTo>
                <a:lnTo>
                  <a:pt x="4730559" y="3498560"/>
                </a:lnTo>
                <a:lnTo>
                  <a:pt x="4710112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4" y="3504352"/>
                </a:lnTo>
                <a:lnTo>
                  <a:pt x="20579" y="3502660"/>
                </a:lnTo>
                <a:lnTo>
                  <a:pt x="16495" y="3500969"/>
                </a:lnTo>
                <a:lnTo>
                  <a:pt x="12890" y="3498560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4975" y="4127409"/>
            <a:ext cx="126365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30" dirty="0">
                <a:latin typeface="Helvetica Neue"/>
                <a:cs typeface="Tahoma"/>
              </a:rPr>
              <a:t>Mentions</a:t>
            </a:r>
            <a:r>
              <a:rPr sz="1200" b="1" spc="-20" dirty="0">
                <a:latin typeface="Helvetica Neue"/>
                <a:cs typeface="Tahoma"/>
              </a:rPr>
              <a:t> </a:t>
            </a:r>
            <a:r>
              <a:rPr sz="1200" b="1" spc="-50" dirty="0">
                <a:latin typeface="Helvetica Neue"/>
                <a:cs typeface="Tahoma"/>
              </a:rPr>
              <a:t>Trend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90599" y="4901660"/>
            <a:ext cx="3886200" cy="0"/>
          </a:xfrm>
          <a:custGeom>
            <a:avLst/>
            <a:gdLst/>
            <a:ahLst/>
            <a:cxnLst/>
            <a:rect l="l" t="t" r="r" b="b"/>
            <a:pathLst>
              <a:path w="3771900">
                <a:moveTo>
                  <a:pt x="0" y="0"/>
                </a:moveTo>
                <a:lnTo>
                  <a:pt x="3771899" y="0"/>
                </a:lnTo>
              </a:path>
            </a:pathLst>
          </a:custGeom>
          <a:ln w="7429">
            <a:solidFill>
              <a:srgbClr val="EDE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990599" y="5319712"/>
            <a:ext cx="3771900" cy="1314450"/>
            <a:chOff x="990599" y="5319712"/>
            <a:chExt cx="3771900" cy="1314450"/>
          </a:xfrm>
        </p:grpSpPr>
        <p:sp>
          <p:nvSpPr>
            <p:cNvPr id="16" name="object 16"/>
            <p:cNvSpPr/>
            <p:nvPr/>
          </p:nvSpPr>
          <p:spPr>
            <a:xfrm>
              <a:off x="990599" y="5337714"/>
              <a:ext cx="3771900" cy="1285875"/>
            </a:xfrm>
            <a:custGeom>
              <a:avLst/>
              <a:gdLst/>
              <a:ahLst/>
              <a:cxnLst/>
              <a:rect l="l" t="t" r="r" b="b"/>
              <a:pathLst>
                <a:path w="3771900" h="1285875">
                  <a:moveTo>
                    <a:pt x="0" y="1285874"/>
                  </a:moveTo>
                  <a:lnTo>
                    <a:pt x="3771899" y="1285874"/>
                  </a:lnTo>
                </a:path>
                <a:path w="3771900" h="1285875">
                  <a:moveTo>
                    <a:pt x="0" y="857249"/>
                  </a:moveTo>
                  <a:lnTo>
                    <a:pt x="3771899" y="857249"/>
                  </a:lnTo>
                </a:path>
                <a:path w="3771900" h="1285875">
                  <a:moveTo>
                    <a:pt x="0" y="428624"/>
                  </a:moveTo>
                  <a:lnTo>
                    <a:pt x="3771899" y="428624"/>
                  </a:lnTo>
                </a:path>
                <a:path w="3771900" h="1285875">
                  <a:moveTo>
                    <a:pt x="0" y="0"/>
                  </a:moveTo>
                  <a:lnTo>
                    <a:pt x="377189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0599" y="6624637"/>
              <a:ext cx="3771900" cy="0"/>
            </a:xfrm>
            <a:custGeom>
              <a:avLst/>
              <a:gdLst/>
              <a:ahLst/>
              <a:cxnLst/>
              <a:rect l="l" t="t" r="r" b="b"/>
              <a:pathLst>
                <a:path w="3771900">
                  <a:moveTo>
                    <a:pt x="0" y="0"/>
                  </a:moveTo>
                  <a:lnTo>
                    <a:pt x="3771899" y="0"/>
                  </a:lnTo>
                </a:path>
              </a:pathLst>
            </a:custGeom>
            <a:ln w="952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7700" y="6105524"/>
              <a:ext cx="3710304" cy="514350"/>
            </a:xfrm>
            <a:custGeom>
              <a:avLst/>
              <a:gdLst/>
              <a:ahLst/>
              <a:cxnLst/>
              <a:rect l="l" t="t" r="r" b="b"/>
              <a:pathLst>
                <a:path w="3710304" h="514350">
                  <a:moveTo>
                    <a:pt x="0" y="514349"/>
                  </a:moveTo>
                  <a:lnTo>
                    <a:pt x="618344" y="514349"/>
                  </a:lnTo>
                  <a:lnTo>
                    <a:pt x="1236688" y="428624"/>
                  </a:lnTo>
                  <a:lnTo>
                    <a:pt x="1855032" y="300037"/>
                  </a:lnTo>
                  <a:lnTo>
                    <a:pt x="2473376" y="428624"/>
                  </a:lnTo>
                  <a:lnTo>
                    <a:pt x="3091721" y="514349"/>
                  </a:lnTo>
                  <a:lnTo>
                    <a:pt x="3710065" y="0"/>
                  </a:lnTo>
                </a:path>
              </a:pathLst>
            </a:custGeom>
            <a:ln w="28574">
              <a:solidFill>
                <a:srgbClr val="0094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7700" y="5333999"/>
              <a:ext cx="3710304" cy="986155"/>
            </a:xfrm>
            <a:custGeom>
              <a:avLst/>
              <a:gdLst/>
              <a:ahLst/>
              <a:cxnLst/>
              <a:rect l="l" t="t" r="r" b="b"/>
              <a:pathLst>
                <a:path w="3710304" h="986154">
                  <a:moveTo>
                    <a:pt x="0" y="985837"/>
                  </a:moveTo>
                  <a:lnTo>
                    <a:pt x="618344" y="685799"/>
                  </a:lnTo>
                  <a:lnTo>
                    <a:pt x="1236688" y="342899"/>
                  </a:lnTo>
                  <a:lnTo>
                    <a:pt x="1855032" y="385762"/>
                  </a:lnTo>
                  <a:lnTo>
                    <a:pt x="2473376" y="0"/>
                  </a:lnTo>
                  <a:lnTo>
                    <a:pt x="3091721" y="642937"/>
                  </a:lnTo>
                  <a:lnTo>
                    <a:pt x="3710065" y="128587"/>
                  </a:lnTo>
                </a:path>
              </a:pathLst>
            </a:custGeom>
            <a:ln w="28574">
              <a:solidFill>
                <a:srgbClr val="FFBC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9785" y="5513788"/>
            <a:ext cx="273050" cy="49784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3025" y="7124698"/>
            <a:ext cx="76203" cy="7620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463674" y="7064375"/>
            <a:ext cx="12928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40" dirty="0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sz="1050" b="1" spc="-45" dirty="0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24139" y="7124698"/>
            <a:ext cx="76203" cy="7620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944789" y="7064375"/>
            <a:ext cx="1142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70" dirty="0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sz="1050" b="1" dirty="0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4641" y="6702425"/>
            <a:ext cx="440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83022" y="6702425"/>
            <a:ext cx="440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01254" y="6702425"/>
            <a:ext cx="440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19635" y="6702425"/>
            <a:ext cx="440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38016" y="6702425"/>
            <a:ext cx="440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56397" y="6702425"/>
            <a:ext cx="9175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050" algn="l"/>
              </a:tabLst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7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85" dirty="0">
                <a:solidFill>
                  <a:srgbClr val="202020"/>
                </a:solidFill>
                <a:latin typeface="Helvetica Neue"/>
                <a:cs typeface="Trebuchet MS"/>
              </a:rPr>
              <a:t>No…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4926" y="6111874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10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4926" y="5683250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4926" y="525462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30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4926" y="4826000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40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53036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3450" y="33337"/>
                </a:lnTo>
                <a:lnTo>
                  <a:pt x="4743450" y="3471862"/>
                </a:lnTo>
                <a:lnTo>
                  <a:pt x="4718785" y="3504352"/>
                </a:lnTo>
                <a:lnTo>
                  <a:pt x="4710112" y="3505199"/>
                </a:lnTo>
                <a:lnTo>
                  <a:pt x="33338" y="3505199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359251" y="4127409"/>
            <a:ext cx="2333625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30" dirty="0">
                <a:latin typeface="Helvetica Neue"/>
                <a:cs typeface="Tahoma"/>
              </a:rPr>
              <a:t>Share</a:t>
            </a:r>
            <a:r>
              <a:rPr sz="1200" b="1" spc="-60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of</a:t>
            </a:r>
            <a:r>
              <a:rPr sz="1200" b="1" spc="-75" dirty="0">
                <a:latin typeface="Helvetica Neue"/>
                <a:cs typeface="Tahoma"/>
              </a:rPr>
              <a:t> </a:t>
            </a:r>
            <a:r>
              <a:rPr sz="1200" b="1" spc="-25" dirty="0">
                <a:latin typeface="Helvetica Neue"/>
                <a:cs typeface="Tahoma"/>
              </a:rPr>
              <a:t>Voice</a:t>
            </a:r>
            <a:r>
              <a:rPr sz="1200" b="1" spc="-6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by</a:t>
            </a:r>
            <a:r>
              <a:rPr sz="1200" b="1" spc="-55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Source</a:t>
            </a:r>
            <a:r>
              <a:rPr sz="1200" b="1" spc="-6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Type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086474" y="4897945"/>
            <a:ext cx="3600450" cy="1731645"/>
            <a:chOff x="6086474" y="4897945"/>
            <a:chExt cx="3600450" cy="1731645"/>
          </a:xfrm>
        </p:grpSpPr>
        <p:sp>
          <p:nvSpPr>
            <p:cNvPr id="38" name="object 38"/>
            <p:cNvSpPr/>
            <p:nvPr/>
          </p:nvSpPr>
          <p:spPr>
            <a:xfrm>
              <a:off x="6086474" y="662358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86474" y="576633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09562" y="0"/>
                  </a:lnTo>
                </a:path>
                <a:path w="3600450">
                  <a:moveTo>
                    <a:pt x="890587" y="0"/>
                  </a:moveTo>
                  <a:lnTo>
                    <a:pt x="1509712" y="0"/>
                  </a:lnTo>
                </a:path>
                <a:path w="3600450">
                  <a:moveTo>
                    <a:pt x="2090737" y="0"/>
                  </a:moveTo>
                  <a:lnTo>
                    <a:pt x="2709862" y="0"/>
                  </a:lnTo>
                </a:path>
                <a:path w="3600450">
                  <a:moveTo>
                    <a:pt x="3290887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86474" y="490165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86474" y="6624637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952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96037" y="4905374"/>
              <a:ext cx="581025" cy="309880"/>
            </a:xfrm>
            <a:custGeom>
              <a:avLst/>
              <a:gdLst/>
              <a:ahLst/>
              <a:cxnLst/>
              <a:rect l="l" t="t" r="r" b="b"/>
              <a:pathLst>
                <a:path w="581025" h="309879">
                  <a:moveTo>
                    <a:pt x="581012" y="2540"/>
                  </a:moveTo>
                  <a:lnTo>
                    <a:pt x="580644" y="2540"/>
                  </a:lnTo>
                  <a:lnTo>
                    <a:pt x="580644" y="0"/>
                  </a:lnTo>
                  <a:lnTo>
                    <a:pt x="368" y="0"/>
                  </a:lnTo>
                  <a:lnTo>
                    <a:pt x="368" y="2540"/>
                  </a:lnTo>
                  <a:lnTo>
                    <a:pt x="0" y="2540"/>
                  </a:lnTo>
                  <a:lnTo>
                    <a:pt x="0" y="309880"/>
                  </a:lnTo>
                  <a:lnTo>
                    <a:pt x="581012" y="309880"/>
                  </a:lnTo>
                  <a:lnTo>
                    <a:pt x="581012" y="254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96175" y="4905374"/>
              <a:ext cx="1781175" cy="576580"/>
            </a:xfrm>
            <a:custGeom>
              <a:avLst/>
              <a:gdLst/>
              <a:ahLst/>
              <a:cxnLst/>
              <a:rect l="l" t="t" r="r" b="b"/>
              <a:pathLst>
                <a:path w="1781175" h="576579">
                  <a:moveTo>
                    <a:pt x="581025" y="2540"/>
                  </a:moveTo>
                  <a:lnTo>
                    <a:pt x="580656" y="2540"/>
                  </a:lnTo>
                  <a:lnTo>
                    <a:pt x="580656" y="0"/>
                  </a:lnTo>
                  <a:lnTo>
                    <a:pt x="381" y="0"/>
                  </a:lnTo>
                  <a:lnTo>
                    <a:pt x="381" y="2540"/>
                  </a:lnTo>
                  <a:lnTo>
                    <a:pt x="0" y="2540"/>
                  </a:lnTo>
                  <a:lnTo>
                    <a:pt x="0" y="128270"/>
                  </a:lnTo>
                  <a:lnTo>
                    <a:pt x="581025" y="128270"/>
                  </a:lnTo>
                  <a:lnTo>
                    <a:pt x="581025" y="2540"/>
                  </a:lnTo>
                  <a:close/>
                </a:path>
                <a:path w="1781175" h="576579">
                  <a:moveTo>
                    <a:pt x="1781175" y="2540"/>
                  </a:moveTo>
                  <a:lnTo>
                    <a:pt x="1780806" y="2540"/>
                  </a:lnTo>
                  <a:lnTo>
                    <a:pt x="1780806" y="0"/>
                  </a:lnTo>
                  <a:lnTo>
                    <a:pt x="1200531" y="0"/>
                  </a:lnTo>
                  <a:lnTo>
                    <a:pt x="1200531" y="2540"/>
                  </a:lnTo>
                  <a:lnTo>
                    <a:pt x="1200150" y="2540"/>
                  </a:lnTo>
                  <a:lnTo>
                    <a:pt x="1200150" y="576580"/>
                  </a:lnTo>
                  <a:lnTo>
                    <a:pt x="1781175" y="576580"/>
                  </a:lnTo>
                  <a:lnTo>
                    <a:pt x="1781175" y="254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96037" y="5214937"/>
              <a:ext cx="581025" cy="1405255"/>
            </a:xfrm>
            <a:custGeom>
              <a:avLst/>
              <a:gdLst/>
              <a:ahLst/>
              <a:cxnLst/>
              <a:rect l="l" t="t" r="r" b="b"/>
              <a:pathLst>
                <a:path w="581025" h="1405254">
                  <a:moveTo>
                    <a:pt x="581024" y="1404937"/>
                  </a:moveTo>
                  <a:lnTo>
                    <a:pt x="0" y="1404937"/>
                  </a:lnTo>
                  <a:lnTo>
                    <a:pt x="0" y="0"/>
                  </a:lnTo>
                  <a:lnTo>
                    <a:pt x="581024" y="0"/>
                  </a:lnTo>
                  <a:lnTo>
                    <a:pt x="581024" y="1404937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96037" y="5214937"/>
              <a:ext cx="581025" cy="1405255"/>
            </a:xfrm>
            <a:custGeom>
              <a:avLst/>
              <a:gdLst/>
              <a:ahLst/>
              <a:cxnLst/>
              <a:rect l="l" t="t" r="r" b="b"/>
              <a:pathLst>
                <a:path w="581025" h="1405254">
                  <a:moveTo>
                    <a:pt x="0" y="1404937"/>
                  </a:moveTo>
                  <a:lnTo>
                    <a:pt x="0" y="0"/>
                  </a:lnTo>
                  <a:lnTo>
                    <a:pt x="581024" y="0"/>
                  </a:lnTo>
                  <a:lnTo>
                    <a:pt x="581024" y="1404937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96175" y="5033962"/>
              <a:ext cx="1781175" cy="1586230"/>
            </a:xfrm>
            <a:custGeom>
              <a:avLst/>
              <a:gdLst/>
              <a:ahLst/>
              <a:cxnLst/>
              <a:rect l="l" t="t" r="r" b="b"/>
              <a:pathLst>
                <a:path w="1781175" h="1586229">
                  <a:moveTo>
                    <a:pt x="581025" y="0"/>
                  </a:moveTo>
                  <a:lnTo>
                    <a:pt x="0" y="0"/>
                  </a:lnTo>
                  <a:lnTo>
                    <a:pt x="0" y="1585912"/>
                  </a:lnTo>
                  <a:lnTo>
                    <a:pt x="581025" y="1585912"/>
                  </a:lnTo>
                  <a:lnTo>
                    <a:pt x="581025" y="0"/>
                  </a:lnTo>
                  <a:close/>
                </a:path>
                <a:path w="1781175" h="1586229">
                  <a:moveTo>
                    <a:pt x="1781175" y="447675"/>
                  </a:moveTo>
                  <a:lnTo>
                    <a:pt x="1200150" y="447675"/>
                  </a:lnTo>
                  <a:lnTo>
                    <a:pt x="1200150" y="1585912"/>
                  </a:lnTo>
                  <a:lnTo>
                    <a:pt x="1781175" y="1585912"/>
                  </a:lnTo>
                  <a:lnTo>
                    <a:pt x="1781175" y="447675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796337" y="5481637"/>
              <a:ext cx="581025" cy="1138555"/>
            </a:xfrm>
            <a:custGeom>
              <a:avLst/>
              <a:gdLst/>
              <a:ahLst/>
              <a:cxnLst/>
              <a:rect l="l" t="t" r="r" b="b"/>
              <a:pathLst>
                <a:path w="581025" h="1138554">
                  <a:moveTo>
                    <a:pt x="0" y="1138237"/>
                  </a:moveTo>
                  <a:lnTo>
                    <a:pt x="0" y="0"/>
                  </a:lnTo>
                  <a:lnTo>
                    <a:pt x="581024" y="0"/>
                  </a:lnTo>
                  <a:lnTo>
                    <a:pt x="581024" y="1138237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478888" y="5513789"/>
            <a:ext cx="273050" cy="49784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88099" y="7064375"/>
            <a:ext cx="12928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40" dirty="0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sz="1050" b="1" spc="-45" dirty="0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50" name="object 5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7449" y="7105650"/>
            <a:ext cx="76199" cy="76199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7869214" y="7064375"/>
            <a:ext cx="1142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70" dirty="0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sz="1050" b="1" dirty="0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8564" y="7105650"/>
            <a:ext cx="76199" cy="76199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6529933" y="6702425"/>
            <a:ext cx="427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News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611467" y="6702425"/>
            <a:ext cx="664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Broadcast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039175" y="6702425"/>
            <a:ext cx="209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10051" y="6540500"/>
            <a:ext cx="318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65" dirty="0">
                <a:solidFill>
                  <a:srgbClr val="202020"/>
                </a:solidFill>
                <a:latin typeface="Helvetica Neue"/>
                <a:cs typeface="Trebuchet MS"/>
              </a:rPr>
              <a:t>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746501" y="5683250"/>
            <a:ext cx="381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10" dirty="0">
                <a:solidFill>
                  <a:srgbClr val="202020"/>
                </a:solidFill>
                <a:latin typeface="Helvetica Neue"/>
                <a:cs typeface="Trebuchet MS"/>
              </a:rPr>
              <a:t>50%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82951" y="4826000"/>
            <a:ext cx="445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85" dirty="0">
                <a:solidFill>
                  <a:srgbClr val="202020"/>
                </a:solidFill>
                <a:latin typeface="Helvetica Neue"/>
                <a:cs typeface="Trebuchet MS"/>
              </a:rPr>
              <a:t>100%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177460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1" y="3471862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43450" y="33337"/>
                </a:lnTo>
                <a:lnTo>
                  <a:pt x="4743450" y="3471862"/>
                </a:lnTo>
                <a:lnTo>
                  <a:pt x="4722868" y="3502660"/>
                </a:lnTo>
                <a:lnTo>
                  <a:pt x="4718784" y="3504352"/>
                </a:lnTo>
                <a:lnTo>
                  <a:pt x="4714532" y="3505199"/>
                </a:lnTo>
                <a:lnTo>
                  <a:pt x="4710113" y="3505199"/>
                </a:lnTo>
                <a:lnTo>
                  <a:pt x="33338" y="3505199"/>
                </a:lnTo>
                <a:lnTo>
                  <a:pt x="9764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1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283824" y="4127409"/>
            <a:ext cx="274193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60" dirty="0">
                <a:latin typeface="Helvetica Neue"/>
                <a:cs typeface="Tahoma"/>
              </a:rPr>
              <a:t>Top</a:t>
            </a:r>
            <a:r>
              <a:rPr sz="1200" b="1" spc="-30" dirty="0">
                <a:latin typeface="Helvetica Neue"/>
                <a:cs typeface="Tahoma"/>
              </a:rPr>
              <a:t> Publications</a:t>
            </a:r>
            <a:r>
              <a:rPr sz="1200" b="1" spc="-50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and</a:t>
            </a:r>
            <a:r>
              <a:rPr sz="1200" b="1" spc="-3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Share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of</a:t>
            </a:r>
            <a:r>
              <a:rPr sz="1200" b="1" spc="-35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Voice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50" dirty="0">
                <a:latin typeface="Helvetica Neue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1191874" y="4905374"/>
            <a:ext cx="3427095" cy="2276475"/>
            <a:chOff x="11191874" y="4905374"/>
            <a:chExt cx="3427095" cy="2276475"/>
          </a:xfrm>
        </p:grpSpPr>
        <p:sp>
          <p:nvSpPr>
            <p:cNvPr id="62" name="object 62"/>
            <p:cNvSpPr/>
            <p:nvPr/>
          </p:nvSpPr>
          <p:spPr>
            <a:xfrm>
              <a:off x="11797759" y="4905374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0"/>
                  </a:moveTo>
                  <a:lnTo>
                    <a:pt x="0" y="1533524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264484" y="4905374"/>
              <a:ext cx="1409700" cy="1533525"/>
            </a:xfrm>
            <a:custGeom>
              <a:avLst/>
              <a:gdLst/>
              <a:ahLst/>
              <a:cxnLst/>
              <a:rect l="l" t="t" r="r" b="b"/>
              <a:pathLst>
                <a:path w="1409700" h="1533525">
                  <a:moveTo>
                    <a:pt x="0" y="1462087"/>
                  </a:moveTo>
                  <a:lnTo>
                    <a:pt x="0" y="1533524"/>
                  </a:lnTo>
                </a:path>
                <a:path w="1409700" h="1533525">
                  <a:moveTo>
                    <a:pt x="0" y="1147762"/>
                  </a:moveTo>
                  <a:lnTo>
                    <a:pt x="0" y="1309687"/>
                  </a:lnTo>
                </a:path>
                <a:path w="1409700" h="1533525">
                  <a:moveTo>
                    <a:pt x="0" y="842962"/>
                  </a:moveTo>
                  <a:lnTo>
                    <a:pt x="0" y="995362"/>
                  </a:lnTo>
                </a:path>
                <a:path w="1409700" h="1533525">
                  <a:moveTo>
                    <a:pt x="0" y="538162"/>
                  </a:moveTo>
                  <a:lnTo>
                    <a:pt x="0" y="690562"/>
                  </a:lnTo>
                </a:path>
                <a:path w="1409700" h="1533525">
                  <a:moveTo>
                    <a:pt x="0" y="233362"/>
                  </a:moveTo>
                  <a:lnTo>
                    <a:pt x="0" y="385762"/>
                  </a:lnTo>
                </a:path>
                <a:path w="1409700" h="1533525">
                  <a:moveTo>
                    <a:pt x="0" y="0"/>
                  </a:moveTo>
                  <a:lnTo>
                    <a:pt x="0" y="80962"/>
                  </a:lnTo>
                </a:path>
                <a:path w="1409700" h="1533525">
                  <a:moveTo>
                    <a:pt x="466724" y="1462087"/>
                  </a:moveTo>
                  <a:lnTo>
                    <a:pt x="466724" y="1533524"/>
                  </a:lnTo>
                </a:path>
                <a:path w="1409700" h="1533525">
                  <a:moveTo>
                    <a:pt x="466724" y="1147762"/>
                  </a:moveTo>
                  <a:lnTo>
                    <a:pt x="466724" y="1309687"/>
                  </a:lnTo>
                </a:path>
                <a:path w="1409700" h="1533525">
                  <a:moveTo>
                    <a:pt x="466724" y="842962"/>
                  </a:moveTo>
                  <a:lnTo>
                    <a:pt x="466724" y="995362"/>
                  </a:lnTo>
                </a:path>
                <a:path w="1409700" h="1533525">
                  <a:moveTo>
                    <a:pt x="466724" y="538162"/>
                  </a:moveTo>
                  <a:lnTo>
                    <a:pt x="466724" y="690562"/>
                  </a:lnTo>
                </a:path>
                <a:path w="1409700" h="1533525">
                  <a:moveTo>
                    <a:pt x="466724" y="233362"/>
                  </a:moveTo>
                  <a:lnTo>
                    <a:pt x="466724" y="385762"/>
                  </a:lnTo>
                </a:path>
                <a:path w="1409700" h="1533525">
                  <a:moveTo>
                    <a:pt x="466724" y="0"/>
                  </a:moveTo>
                  <a:lnTo>
                    <a:pt x="466724" y="80962"/>
                  </a:lnTo>
                </a:path>
                <a:path w="1409700" h="1533525">
                  <a:moveTo>
                    <a:pt x="942974" y="842962"/>
                  </a:moveTo>
                  <a:lnTo>
                    <a:pt x="942974" y="1533524"/>
                  </a:lnTo>
                </a:path>
                <a:path w="1409700" h="1533525">
                  <a:moveTo>
                    <a:pt x="942974" y="538162"/>
                  </a:moveTo>
                  <a:lnTo>
                    <a:pt x="942974" y="690562"/>
                  </a:lnTo>
                </a:path>
                <a:path w="1409700" h="1533525">
                  <a:moveTo>
                    <a:pt x="942974" y="233362"/>
                  </a:moveTo>
                  <a:lnTo>
                    <a:pt x="942974" y="385762"/>
                  </a:lnTo>
                </a:path>
                <a:path w="1409700" h="1533525">
                  <a:moveTo>
                    <a:pt x="942974" y="0"/>
                  </a:moveTo>
                  <a:lnTo>
                    <a:pt x="942974" y="80962"/>
                  </a:lnTo>
                </a:path>
                <a:path w="1409700" h="1533525">
                  <a:moveTo>
                    <a:pt x="1409699" y="842962"/>
                  </a:moveTo>
                  <a:lnTo>
                    <a:pt x="1409699" y="1533524"/>
                  </a:lnTo>
                </a:path>
                <a:path w="1409700" h="1533525">
                  <a:moveTo>
                    <a:pt x="1409699" y="538162"/>
                  </a:moveTo>
                  <a:lnTo>
                    <a:pt x="1409699" y="690562"/>
                  </a:lnTo>
                </a:path>
                <a:path w="1409700" h="1533525">
                  <a:moveTo>
                    <a:pt x="1409699" y="0"/>
                  </a:moveTo>
                  <a:lnTo>
                    <a:pt x="1409699" y="385762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140909" y="4905374"/>
              <a:ext cx="474345" cy="1533525"/>
            </a:xfrm>
            <a:custGeom>
              <a:avLst/>
              <a:gdLst/>
              <a:ahLst/>
              <a:cxnLst/>
              <a:rect l="l" t="t" r="r" b="b"/>
              <a:pathLst>
                <a:path w="474344" h="1533525">
                  <a:moveTo>
                    <a:pt x="0" y="0"/>
                  </a:moveTo>
                  <a:lnTo>
                    <a:pt x="0" y="1533524"/>
                  </a:lnTo>
                </a:path>
                <a:path w="474344" h="1533525">
                  <a:moveTo>
                    <a:pt x="474154" y="0"/>
                  </a:moveTo>
                  <a:lnTo>
                    <a:pt x="474154" y="1533524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673136" y="4986337"/>
              <a:ext cx="466725" cy="152400"/>
            </a:xfrm>
            <a:custGeom>
              <a:avLst/>
              <a:gdLst/>
              <a:ahLst/>
              <a:cxnLst/>
              <a:rect l="l" t="t" r="r" b="b"/>
              <a:pathLst>
                <a:path w="466725" h="152400">
                  <a:moveTo>
                    <a:pt x="0" y="0"/>
                  </a:moveTo>
                  <a:lnTo>
                    <a:pt x="0" y="152399"/>
                  </a:lnTo>
                  <a:lnTo>
                    <a:pt x="459830" y="152399"/>
                  </a:lnTo>
                  <a:lnTo>
                    <a:pt x="462075" y="151470"/>
                  </a:lnTo>
                  <a:lnTo>
                    <a:pt x="465795" y="147750"/>
                  </a:lnTo>
                  <a:lnTo>
                    <a:pt x="466724" y="145505"/>
                  </a:lnTo>
                  <a:lnTo>
                    <a:pt x="466724" y="142874"/>
                  </a:lnTo>
                  <a:lnTo>
                    <a:pt x="466724" y="6894"/>
                  </a:lnTo>
                  <a:lnTo>
                    <a:pt x="465795" y="4649"/>
                  </a:lnTo>
                  <a:lnTo>
                    <a:pt x="462075" y="929"/>
                  </a:lnTo>
                  <a:lnTo>
                    <a:pt x="4598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673136" y="4986337"/>
              <a:ext cx="466725" cy="152400"/>
            </a:xfrm>
            <a:custGeom>
              <a:avLst/>
              <a:gdLst/>
              <a:ahLst/>
              <a:cxnLst/>
              <a:rect l="l" t="t" r="r" b="b"/>
              <a:pathLst>
                <a:path w="466725" h="152400">
                  <a:moveTo>
                    <a:pt x="466724" y="142874"/>
                  </a:moveTo>
                  <a:lnTo>
                    <a:pt x="466724" y="9524"/>
                  </a:lnTo>
                  <a:lnTo>
                    <a:pt x="466724" y="6894"/>
                  </a:lnTo>
                  <a:lnTo>
                    <a:pt x="465795" y="4649"/>
                  </a:lnTo>
                  <a:lnTo>
                    <a:pt x="463935" y="2789"/>
                  </a:lnTo>
                  <a:lnTo>
                    <a:pt x="462075" y="929"/>
                  </a:lnTo>
                  <a:lnTo>
                    <a:pt x="459830" y="0"/>
                  </a:lnTo>
                  <a:lnTo>
                    <a:pt x="457199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457199" y="152399"/>
                  </a:lnTo>
                  <a:lnTo>
                    <a:pt x="459830" y="152399"/>
                  </a:lnTo>
                  <a:lnTo>
                    <a:pt x="462075" y="151470"/>
                  </a:lnTo>
                  <a:lnTo>
                    <a:pt x="463935" y="149610"/>
                  </a:lnTo>
                  <a:lnTo>
                    <a:pt x="465795" y="147750"/>
                  </a:lnTo>
                  <a:lnTo>
                    <a:pt x="466724" y="145505"/>
                  </a:lnTo>
                  <a:lnTo>
                    <a:pt x="466724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196886" y="5900737"/>
              <a:ext cx="476250" cy="152400"/>
            </a:xfrm>
            <a:custGeom>
              <a:avLst/>
              <a:gdLst/>
              <a:ahLst/>
              <a:cxnLst/>
              <a:rect l="l" t="t" r="r" b="b"/>
              <a:pathLst>
                <a:path w="476250" h="152400">
                  <a:moveTo>
                    <a:pt x="0" y="0"/>
                  </a:moveTo>
                  <a:lnTo>
                    <a:pt x="0" y="152399"/>
                  </a:lnTo>
                  <a:lnTo>
                    <a:pt x="469355" y="152400"/>
                  </a:lnTo>
                  <a:lnTo>
                    <a:pt x="471600" y="151470"/>
                  </a:lnTo>
                  <a:lnTo>
                    <a:pt x="475320" y="147750"/>
                  </a:lnTo>
                  <a:lnTo>
                    <a:pt x="476249" y="145505"/>
                  </a:lnTo>
                  <a:lnTo>
                    <a:pt x="476249" y="142874"/>
                  </a:lnTo>
                  <a:lnTo>
                    <a:pt x="476249" y="6894"/>
                  </a:lnTo>
                  <a:lnTo>
                    <a:pt x="475320" y="4649"/>
                  </a:lnTo>
                  <a:lnTo>
                    <a:pt x="471600" y="929"/>
                  </a:lnTo>
                  <a:lnTo>
                    <a:pt x="4693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196886" y="5900737"/>
              <a:ext cx="476250" cy="152400"/>
            </a:xfrm>
            <a:custGeom>
              <a:avLst/>
              <a:gdLst/>
              <a:ahLst/>
              <a:cxnLst/>
              <a:rect l="l" t="t" r="r" b="b"/>
              <a:pathLst>
                <a:path w="476250" h="152400">
                  <a:moveTo>
                    <a:pt x="476249" y="142874"/>
                  </a:moveTo>
                  <a:lnTo>
                    <a:pt x="476249" y="9524"/>
                  </a:lnTo>
                  <a:lnTo>
                    <a:pt x="476249" y="6894"/>
                  </a:lnTo>
                  <a:lnTo>
                    <a:pt x="475320" y="4649"/>
                  </a:lnTo>
                  <a:lnTo>
                    <a:pt x="473460" y="2789"/>
                  </a:lnTo>
                  <a:lnTo>
                    <a:pt x="471600" y="929"/>
                  </a:lnTo>
                  <a:lnTo>
                    <a:pt x="469355" y="0"/>
                  </a:lnTo>
                  <a:lnTo>
                    <a:pt x="466724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466724" y="152399"/>
                  </a:lnTo>
                  <a:lnTo>
                    <a:pt x="469355" y="152400"/>
                  </a:lnTo>
                  <a:lnTo>
                    <a:pt x="471600" y="151470"/>
                  </a:lnTo>
                  <a:lnTo>
                    <a:pt x="473460" y="149610"/>
                  </a:lnTo>
                  <a:lnTo>
                    <a:pt x="475320" y="147750"/>
                  </a:lnTo>
                  <a:lnTo>
                    <a:pt x="476249" y="145505"/>
                  </a:lnTo>
                  <a:lnTo>
                    <a:pt x="476249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196886" y="6215062"/>
              <a:ext cx="476250" cy="152400"/>
            </a:xfrm>
            <a:custGeom>
              <a:avLst/>
              <a:gdLst/>
              <a:ahLst/>
              <a:cxnLst/>
              <a:rect l="l" t="t" r="r" b="b"/>
              <a:pathLst>
                <a:path w="476250" h="152400">
                  <a:moveTo>
                    <a:pt x="0" y="0"/>
                  </a:moveTo>
                  <a:lnTo>
                    <a:pt x="0" y="152399"/>
                  </a:lnTo>
                  <a:lnTo>
                    <a:pt x="469355" y="152399"/>
                  </a:lnTo>
                  <a:lnTo>
                    <a:pt x="471600" y="151470"/>
                  </a:lnTo>
                  <a:lnTo>
                    <a:pt x="475320" y="147750"/>
                  </a:lnTo>
                  <a:lnTo>
                    <a:pt x="476249" y="145505"/>
                  </a:lnTo>
                  <a:lnTo>
                    <a:pt x="476249" y="142874"/>
                  </a:lnTo>
                  <a:lnTo>
                    <a:pt x="476249" y="6894"/>
                  </a:lnTo>
                  <a:lnTo>
                    <a:pt x="475320" y="4649"/>
                  </a:lnTo>
                  <a:lnTo>
                    <a:pt x="471600" y="929"/>
                  </a:lnTo>
                  <a:lnTo>
                    <a:pt x="4693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196886" y="6215062"/>
              <a:ext cx="476250" cy="152400"/>
            </a:xfrm>
            <a:custGeom>
              <a:avLst/>
              <a:gdLst/>
              <a:ahLst/>
              <a:cxnLst/>
              <a:rect l="l" t="t" r="r" b="b"/>
              <a:pathLst>
                <a:path w="476250" h="152400">
                  <a:moveTo>
                    <a:pt x="476249" y="142874"/>
                  </a:moveTo>
                  <a:lnTo>
                    <a:pt x="476249" y="9524"/>
                  </a:lnTo>
                  <a:lnTo>
                    <a:pt x="476249" y="6894"/>
                  </a:lnTo>
                  <a:lnTo>
                    <a:pt x="475320" y="4649"/>
                  </a:lnTo>
                  <a:lnTo>
                    <a:pt x="473460" y="2789"/>
                  </a:lnTo>
                  <a:lnTo>
                    <a:pt x="471600" y="929"/>
                  </a:lnTo>
                  <a:lnTo>
                    <a:pt x="469355" y="0"/>
                  </a:lnTo>
                  <a:lnTo>
                    <a:pt x="466724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466724" y="152399"/>
                  </a:lnTo>
                  <a:lnTo>
                    <a:pt x="476249" y="145505"/>
                  </a:lnTo>
                  <a:lnTo>
                    <a:pt x="476249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801473" y="4986337"/>
              <a:ext cx="1871980" cy="152400"/>
            </a:xfrm>
            <a:custGeom>
              <a:avLst/>
              <a:gdLst/>
              <a:ahLst/>
              <a:cxnLst/>
              <a:rect l="l" t="t" r="r" b="b"/>
              <a:pathLst>
                <a:path w="1871980" h="152400">
                  <a:moveTo>
                    <a:pt x="0" y="0"/>
                  </a:moveTo>
                  <a:lnTo>
                    <a:pt x="0" y="152399"/>
                  </a:lnTo>
                  <a:lnTo>
                    <a:pt x="1871662" y="152399"/>
                  </a:lnTo>
                  <a:lnTo>
                    <a:pt x="1871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801473" y="4986337"/>
              <a:ext cx="1871980" cy="152400"/>
            </a:xfrm>
            <a:custGeom>
              <a:avLst/>
              <a:gdLst/>
              <a:ahLst/>
              <a:cxnLst/>
              <a:rect l="l" t="t" r="r" b="b"/>
              <a:pathLst>
                <a:path w="1871980" h="152400">
                  <a:moveTo>
                    <a:pt x="0" y="152399"/>
                  </a:moveTo>
                  <a:lnTo>
                    <a:pt x="1871662" y="152399"/>
                  </a:lnTo>
                  <a:lnTo>
                    <a:pt x="1871662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801473" y="5291137"/>
              <a:ext cx="2338705" cy="152400"/>
            </a:xfrm>
            <a:custGeom>
              <a:avLst/>
              <a:gdLst/>
              <a:ahLst/>
              <a:cxnLst/>
              <a:rect l="l" t="t" r="r" b="b"/>
              <a:pathLst>
                <a:path w="2338705" h="152400">
                  <a:moveTo>
                    <a:pt x="0" y="0"/>
                  </a:moveTo>
                  <a:lnTo>
                    <a:pt x="0" y="152399"/>
                  </a:lnTo>
                  <a:lnTo>
                    <a:pt x="2331492" y="152399"/>
                  </a:lnTo>
                  <a:lnTo>
                    <a:pt x="2333737" y="151470"/>
                  </a:lnTo>
                  <a:lnTo>
                    <a:pt x="2337457" y="147750"/>
                  </a:lnTo>
                  <a:lnTo>
                    <a:pt x="2338387" y="145505"/>
                  </a:lnTo>
                  <a:lnTo>
                    <a:pt x="2338387" y="6894"/>
                  </a:lnTo>
                  <a:lnTo>
                    <a:pt x="2337457" y="4649"/>
                  </a:lnTo>
                  <a:lnTo>
                    <a:pt x="2333737" y="930"/>
                  </a:lnTo>
                  <a:lnTo>
                    <a:pt x="23314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801473" y="5291137"/>
              <a:ext cx="2338705" cy="152400"/>
            </a:xfrm>
            <a:custGeom>
              <a:avLst/>
              <a:gdLst/>
              <a:ahLst/>
              <a:cxnLst/>
              <a:rect l="l" t="t" r="r" b="b"/>
              <a:pathLst>
                <a:path w="2338705" h="152400">
                  <a:moveTo>
                    <a:pt x="0" y="152399"/>
                  </a:moveTo>
                  <a:lnTo>
                    <a:pt x="2328862" y="152399"/>
                  </a:lnTo>
                  <a:lnTo>
                    <a:pt x="2331492" y="152399"/>
                  </a:lnTo>
                  <a:lnTo>
                    <a:pt x="2333737" y="151470"/>
                  </a:lnTo>
                  <a:lnTo>
                    <a:pt x="2335597" y="149610"/>
                  </a:lnTo>
                  <a:lnTo>
                    <a:pt x="2337457" y="147750"/>
                  </a:lnTo>
                  <a:lnTo>
                    <a:pt x="2338387" y="145505"/>
                  </a:lnTo>
                  <a:lnTo>
                    <a:pt x="2338387" y="142874"/>
                  </a:lnTo>
                  <a:lnTo>
                    <a:pt x="2338387" y="9524"/>
                  </a:lnTo>
                  <a:lnTo>
                    <a:pt x="2338387" y="6894"/>
                  </a:lnTo>
                  <a:lnTo>
                    <a:pt x="2337457" y="4649"/>
                  </a:lnTo>
                  <a:lnTo>
                    <a:pt x="2335597" y="2789"/>
                  </a:lnTo>
                  <a:lnTo>
                    <a:pt x="2333737" y="930"/>
                  </a:lnTo>
                  <a:lnTo>
                    <a:pt x="2331492" y="0"/>
                  </a:lnTo>
                  <a:lnTo>
                    <a:pt x="2328862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801473" y="5595937"/>
              <a:ext cx="2338705" cy="152400"/>
            </a:xfrm>
            <a:custGeom>
              <a:avLst/>
              <a:gdLst/>
              <a:ahLst/>
              <a:cxnLst/>
              <a:rect l="l" t="t" r="r" b="b"/>
              <a:pathLst>
                <a:path w="2338705" h="152400">
                  <a:moveTo>
                    <a:pt x="0" y="0"/>
                  </a:moveTo>
                  <a:lnTo>
                    <a:pt x="0" y="152399"/>
                  </a:lnTo>
                  <a:lnTo>
                    <a:pt x="2331492" y="152399"/>
                  </a:lnTo>
                  <a:lnTo>
                    <a:pt x="2333737" y="151470"/>
                  </a:lnTo>
                  <a:lnTo>
                    <a:pt x="2337457" y="147750"/>
                  </a:lnTo>
                  <a:lnTo>
                    <a:pt x="2338387" y="145505"/>
                  </a:lnTo>
                  <a:lnTo>
                    <a:pt x="2338387" y="6894"/>
                  </a:lnTo>
                  <a:lnTo>
                    <a:pt x="2337457" y="4649"/>
                  </a:lnTo>
                  <a:lnTo>
                    <a:pt x="2333737" y="930"/>
                  </a:lnTo>
                  <a:lnTo>
                    <a:pt x="23314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801473" y="5595937"/>
              <a:ext cx="2338705" cy="152400"/>
            </a:xfrm>
            <a:custGeom>
              <a:avLst/>
              <a:gdLst/>
              <a:ahLst/>
              <a:cxnLst/>
              <a:rect l="l" t="t" r="r" b="b"/>
              <a:pathLst>
                <a:path w="2338705" h="152400">
                  <a:moveTo>
                    <a:pt x="0" y="152399"/>
                  </a:moveTo>
                  <a:lnTo>
                    <a:pt x="2328862" y="152399"/>
                  </a:lnTo>
                  <a:lnTo>
                    <a:pt x="2331492" y="152399"/>
                  </a:lnTo>
                  <a:lnTo>
                    <a:pt x="2333737" y="151470"/>
                  </a:lnTo>
                  <a:lnTo>
                    <a:pt x="2335597" y="149610"/>
                  </a:lnTo>
                  <a:lnTo>
                    <a:pt x="2337457" y="147750"/>
                  </a:lnTo>
                  <a:lnTo>
                    <a:pt x="2338387" y="145505"/>
                  </a:lnTo>
                  <a:lnTo>
                    <a:pt x="2338387" y="142874"/>
                  </a:lnTo>
                  <a:lnTo>
                    <a:pt x="2338387" y="9524"/>
                  </a:lnTo>
                  <a:lnTo>
                    <a:pt x="2338387" y="6894"/>
                  </a:lnTo>
                  <a:lnTo>
                    <a:pt x="2337457" y="4649"/>
                  </a:lnTo>
                  <a:lnTo>
                    <a:pt x="2335597" y="2789"/>
                  </a:lnTo>
                  <a:lnTo>
                    <a:pt x="2333737" y="930"/>
                  </a:lnTo>
                  <a:lnTo>
                    <a:pt x="2331492" y="0"/>
                  </a:lnTo>
                  <a:lnTo>
                    <a:pt x="2328862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801473" y="5900737"/>
              <a:ext cx="1395730" cy="152400"/>
            </a:xfrm>
            <a:custGeom>
              <a:avLst/>
              <a:gdLst/>
              <a:ahLst/>
              <a:cxnLst/>
              <a:rect l="l" t="t" r="r" b="b"/>
              <a:pathLst>
                <a:path w="1395730" h="152400">
                  <a:moveTo>
                    <a:pt x="0" y="0"/>
                  </a:moveTo>
                  <a:lnTo>
                    <a:pt x="0" y="152399"/>
                  </a:lnTo>
                  <a:lnTo>
                    <a:pt x="1395412" y="152399"/>
                  </a:lnTo>
                  <a:lnTo>
                    <a:pt x="13954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801473" y="5900737"/>
              <a:ext cx="1395730" cy="152400"/>
            </a:xfrm>
            <a:custGeom>
              <a:avLst/>
              <a:gdLst/>
              <a:ahLst/>
              <a:cxnLst/>
              <a:rect l="l" t="t" r="r" b="b"/>
              <a:pathLst>
                <a:path w="1395730" h="152400">
                  <a:moveTo>
                    <a:pt x="0" y="152399"/>
                  </a:moveTo>
                  <a:lnTo>
                    <a:pt x="1395412" y="152399"/>
                  </a:lnTo>
                  <a:lnTo>
                    <a:pt x="1395412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801473" y="6215062"/>
              <a:ext cx="1395730" cy="152400"/>
            </a:xfrm>
            <a:custGeom>
              <a:avLst/>
              <a:gdLst/>
              <a:ahLst/>
              <a:cxnLst/>
              <a:rect l="l" t="t" r="r" b="b"/>
              <a:pathLst>
                <a:path w="1395730" h="152400">
                  <a:moveTo>
                    <a:pt x="0" y="0"/>
                  </a:moveTo>
                  <a:lnTo>
                    <a:pt x="0" y="152399"/>
                  </a:lnTo>
                  <a:lnTo>
                    <a:pt x="1395412" y="152399"/>
                  </a:lnTo>
                  <a:lnTo>
                    <a:pt x="13954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801473" y="6215062"/>
              <a:ext cx="1395730" cy="152400"/>
            </a:xfrm>
            <a:custGeom>
              <a:avLst/>
              <a:gdLst/>
              <a:ahLst/>
              <a:cxnLst/>
              <a:rect l="l" t="t" r="r" b="b"/>
              <a:pathLst>
                <a:path w="1395730" h="152400">
                  <a:moveTo>
                    <a:pt x="0" y="152399"/>
                  </a:moveTo>
                  <a:lnTo>
                    <a:pt x="1395412" y="152399"/>
                  </a:lnTo>
                  <a:lnTo>
                    <a:pt x="1395412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91874" y="7105649"/>
              <a:ext cx="76199" cy="7619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72987" y="7105649"/>
              <a:ext cx="76199" cy="76199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11312524" y="7064375"/>
            <a:ext cx="12928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40" dirty="0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sz="1050" b="1" spc="-45" dirty="0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793638" y="7064375"/>
            <a:ext cx="1142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70" dirty="0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sz="1050" b="1" dirty="0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225138" y="6521450"/>
            <a:ext cx="203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693500" y="6521450"/>
            <a:ext cx="203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2957521" y="6521450"/>
            <a:ext cx="6121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3630076" y="6521450"/>
            <a:ext cx="203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4098438" y="6521450"/>
            <a:ext cx="203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534951" y="6521450"/>
            <a:ext cx="203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386366" y="4978400"/>
            <a:ext cx="1456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The</a:t>
            </a:r>
            <a:r>
              <a:rPr sz="900" spc="6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Shepparton</a:t>
            </a:r>
            <a:r>
              <a:rPr sz="900" spc="6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News</a:t>
            </a:r>
            <a:r>
              <a:rPr sz="900" spc="6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40" dirty="0">
                <a:solidFill>
                  <a:srgbClr val="202020"/>
                </a:solidFill>
                <a:latin typeface="Helvetica Neue"/>
                <a:cs typeface="Trebuchet MS"/>
              </a:rPr>
              <a:t>(…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510935" y="5283200"/>
            <a:ext cx="1332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202020"/>
                </a:solidFill>
                <a:latin typeface="Helvetica Neue"/>
                <a:cs typeface="Trebuchet MS"/>
              </a:rPr>
              <a:t>2WEB</a:t>
            </a:r>
            <a:r>
              <a:rPr sz="900" spc="1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-</a:t>
            </a:r>
            <a:r>
              <a:rPr sz="900" spc="1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Outback</a:t>
            </a:r>
            <a:r>
              <a:rPr sz="900" spc="1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Radio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676283" y="5597525"/>
            <a:ext cx="1166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85" dirty="0">
                <a:solidFill>
                  <a:srgbClr val="202020"/>
                </a:solidFill>
                <a:latin typeface="Helvetica Neue"/>
                <a:cs typeface="Trebuchet MS"/>
              </a:rPr>
              <a:t>ABC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 Broken </a:t>
            </a:r>
            <a:r>
              <a:rPr sz="900" spc="-30" dirty="0">
                <a:solidFill>
                  <a:srgbClr val="202020"/>
                </a:solidFill>
                <a:latin typeface="Helvetica Neue"/>
                <a:cs typeface="Trebuchet MS"/>
              </a:rPr>
              <a:t>Hill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70" dirty="0">
                <a:solidFill>
                  <a:srgbClr val="202020"/>
                </a:solidFill>
                <a:latin typeface="Helvetica Neue"/>
                <a:cs typeface="Trebuchet MS"/>
              </a:rPr>
              <a:t>AM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375800" y="5902325"/>
            <a:ext cx="146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The</a:t>
            </a:r>
            <a:r>
              <a:rPr sz="900" spc="-4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Riverine</a:t>
            </a:r>
            <a:r>
              <a:rPr sz="900" spc="-3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Herald</a:t>
            </a:r>
            <a:r>
              <a:rPr sz="900" spc="-3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(Lic…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0390385" y="6207124"/>
            <a:ext cx="1452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Seymour</a:t>
            </a:r>
            <a:r>
              <a:rPr sz="900" spc="6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Telegraph</a:t>
            </a:r>
            <a:r>
              <a:rPr sz="900" spc="7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(Lic…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569</Words>
  <Application>Microsoft Office PowerPoint</Application>
  <PresentationFormat>Custom</PresentationFormat>
  <Paragraphs>132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Helvetica Neue</vt:lpstr>
      <vt:lpstr>Tahoma</vt:lpstr>
      <vt:lpstr>Trebuchet MS</vt:lpstr>
      <vt:lpstr>Verdana</vt:lpstr>
      <vt:lpstr>Office Theme</vt:lpstr>
      <vt:lpstr>Weekly Media Report</vt:lpstr>
      <vt:lpstr>PowerPoint Presentation</vt:lpstr>
      <vt:lpstr>PowerPoint Presentation</vt:lpstr>
      <vt:lpstr>Highlighted Industry and NIC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Zara Lowien</cp:lastModifiedBy>
  <cp:revision>1</cp:revision>
  <dcterms:created xsi:type="dcterms:W3CDTF">2024-11-08T05:38:52Z</dcterms:created>
  <dcterms:modified xsi:type="dcterms:W3CDTF">2024-11-08T05:39:44Z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2024-11-08T00:00:00Z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2024-11-08T00:00:00Z</vt:filetime>
  </property>
  <property fmtid="{D5CDD505-2E9C-101B-9397-08002B2CF9AE}" pid="5" name="Producer">
    <vt:lpwstr>pdf-merger-js</vt:lpwstr>
  </property>
</Properties>
</file>