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15227300" cy="7696200"/>
  <p:notesSz cx="15227300" cy="76962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42523" y="2385822"/>
            <a:ext cx="12948603" cy="16162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85047" y="4309872"/>
            <a:ext cx="10663555" cy="1924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761682" y="1770126"/>
            <a:ext cx="6626638" cy="5079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7845329" y="1770126"/>
            <a:ext cx="6626638" cy="5079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329610" y="328612"/>
            <a:ext cx="6591300" cy="7200900"/>
          </a:xfrm>
          <a:custGeom>
            <a:avLst/>
            <a:gdLst/>
            <a:ahLst/>
            <a:cxnLst/>
            <a:rect l="l" t="t" r="r" b="b"/>
            <a:pathLst>
              <a:path w="6591300" h="7200900">
                <a:moveTo>
                  <a:pt x="0" y="7167561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4"/>
                </a:lnTo>
                <a:lnTo>
                  <a:pt x="2537" y="20579"/>
                </a:lnTo>
                <a:lnTo>
                  <a:pt x="4229" y="16495"/>
                </a:lnTo>
                <a:lnTo>
                  <a:pt x="6638" y="12890"/>
                </a:lnTo>
                <a:lnTo>
                  <a:pt x="9764" y="9764"/>
                </a:lnTo>
                <a:lnTo>
                  <a:pt x="12889" y="6638"/>
                </a:lnTo>
                <a:lnTo>
                  <a:pt x="16494" y="4229"/>
                </a:lnTo>
                <a:lnTo>
                  <a:pt x="20579" y="2537"/>
                </a:lnTo>
                <a:lnTo>
                  <a:pt x="24663" y="845"/>
                </a:lnTo>
                <a:lnTo>
                  <a:pt x="28916" y="0"/>
                </a:lnTo>
                <a:lnTo>
                  <a:pt x="33338" y="0"/>
                </a:lnTo>
                <a:lnTo>
                  <a:pt x="6557962" y="0"/>
                </a:lnTo>
                <a:lnTo>
                  <a:pt x="6562382" y="0"/>
                </a:lnTo>
                <a:lnTo>
                  <a:pt x="6566634" y="845"/>
                </a:lnTo>
                <a:lnTo>
                  <a:pt x="6570717" y="2537"/>
                </a:lnTo>
                <a:lnTo>
                  <a:pt x="6574802" y="4229"/>
                </a:lnTo>
                <a:lnTo>
                  <a:pt x="6578407" y="6638"/>
                </a:lnTo>
                <a:lnTo>
                  <a:pt x="6591300" y="33337"/>
                </a:lnTo>
                <a:lnTo>
                  <a:pt x="6591300" y="7167561"/>
                </a:lnTo>
                <a:lnTo>
                  <a:pt x="6570717" y="7198360"/>
                </a:lnTo>
                <a:lnTo>
                  <a:pt x="6566634" y="7200052"/>
                </a:lnTo>
                <a:lnTo>
                  <a:pt x="6562382" y="7200898"/>
                </a:lnTo>
                <a:lnTo>
                  <a:pt x="6557962" y="7200899"/>
                </a:lnTo>
                <a:lnTo>
                  <a:pt x="33338" y="7200899"/>
                </a:lnTo>
                <a:lnTo>
                  <a:pt x="28916" y="7200898"/>
                </a:lnTo>
                <a:lnTo>
                  <a:pt x="24663" y="7200052"/>
                </a:lnTo>
                <a:lnTo>
                  <a:pt x="20579" y="7198360"/>
                </a:lnTo>
                <a:lnTo>
                  <a:pt x="16494" y="7196668"/>
                </a:lnTo>
                <a:lnTo>
                  <a:pt x="12889" y="7194260"/>
                </a:lnTo>
                <a:lnTo>
                  <a:pt x="9764" y="7191134"/>
                </a:lnTo>
                <a:lnTo>
                  <a:pt x="6638" y="7188008"/>
                </a:lnTo>
                <a:lnTo>
                  <a:pt x="4229" y="7184402"/>
                </a:lnTo>
                <a:lnTo>
                  <a:pt x="2537" y="7180318"/>
                </a:lnTo>
                <a:lnTo>
                  <a:pt x="845" y="7176234"/>
                </a:lnTo>
                <a:lnTo>
                  <a:pt x="0" y="7171982"/>
                </a:lnTo>
                <a:lnTo>
                  <a:pt x="0" y="7167561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75531" y="1025525"/>
            <a:ext cx="6384290" cy="825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1682" y="1770126"/>
            <a:ext cx="13710285" cy="5079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179441" y="7157466"/>
            <a:ext cx="4874768" cy="384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761682" y="7157466"/>
            <a:ext cx="3503739" cy="384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0968228" y="7157466"/>
            <a:ext cx="3503739" cy="384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hyperlink" Target="https://www.abc.net.au/listen/programs/healthreport/mnd-blue-green-algae-neurotoxins/104684350" TargetMode="External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hyperlink" Target="https://medianet.news.com.au/release/1017889" TargetMode="External"/><Relationship Id="rId14" Type="http://schemas.openxmlformats.org/officeDocument/2006/relationships/image" Target="../media/image13.png"/><Relationship Id="rId15" Type="http://schemas.openxmlformats.org/officeDocument/2006/relationships/hyperlink" Target="https://www.sbs.com.au/language/indonesian/en/podcast-episode/heart-of-australia-the-murray-darling-basin-is-in-declining-health/88p5nz3pf" TargetMode="External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hyperlink" Target="https://au.news.yahoo.com/trailer-full-of-fish-exposes-disturbing-reality-in-aussie-waterways-061419237.html" TargetMode="External"/><Relationship Id="rId19" Type="http://schemas.openxmlformats.org/officeDocument/2006/relationships/image" Target="../media/image16.png"/><Relationship Id="rId20" Type="http://schemas.openxmlformats.org/officeDocument/2006/relationships/hyperlink" Target="https://au.news.yahoo.com/balancing-needs-key-challenge-murray-190000571.html" TargetMode="External"/><Relationship Id="rId21" Type="http://schemas.openxmlformats.org/officeDocument/2006/relationships/image" Target="../media/image17.png"/><Relationship Id="rId22" Type="http://schemas.openxmlformats.org/officeDocument/2006/relationships/hyperlink" Target="https://www.msn.com/en-au/news/australia/mission-to-save-murray-darling-basin-edges-forward/ar-AA1w2oNL" TargetMode="External"/><Relationship Id="rId23" Type="http://schemas.openxmlformats.org/officeDocument/2006/relationships/image" Target="../media/image18.png"/><Relationship Id="rId24" Type="http://schemas.openxmlformats.org/officeDocument/2006/relationships/hyperlink" Target="https://www.msn.com/en-au/news/australia/grape-growers-in-australia-s-largest-wine-region-plead-for-change-at-senate-inquiry/ar-AA1vJ1EX" TargetMode="External"/><Relationship Id="rId25" Type="http://schemas.openxmlformats.org/officeDocument/2006/relationships/image" Target="../media/image19.png"/><Relationship Id="rId26" Type="http://schemas.openxmlformats.org/officeDocument/2006/relationships/hyperlink" Target="https://www.inkl.com/news/waterbird-populations-plunge-dramatically-as-eastern-australia-dries-up" TargetMode="External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openxmlformats.org/officeDocument/2006/relationships/hyperlink" Target="https://cosmosmagazine.com/nature/birds/waterbird-numbers-almost-halved-after-drier-2024/" TargetMode="External"/><Relationship Id="rId30" Type="http://schemas.openxmlformats.org/officeDocument/2006/relationships/image" Target="../media/image22.png"/><Relationship Id="rId31" Type="http://schemas.openxmlformats.org/officeDocument/2006/relationships/image" Target="../media/image23.png"/><Relationship Id="rId32" Type="http://schemas.openxmlformats.org/officeDocument/2006/relationships/hyperlink" Target="https://transition.meltwater.com/paywall/redirect/eLzYIyGZkGi5-CmwYSaJQgeEU30?keywords=Murray-Darling%20Basin&amp;cid=b6be3ca1-1fcc-475c-882c-c1aaf54d5875&amp;productType=analyze" TargetMode="External"/><Relationship Id="rId33" Type="http://schemas.openxmlformats.org/officeDocument/2006/relationships/image" Target="../media/image24.png"/><Relationship Id="rId34" Type="http://schemas.openxmlformats.org/officeDocument/2006/relationships/image" Target="../media/image2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437165" y="420823"/>
            <a:ext cx="1170305" cy="466725"/>
          </a:xfrm>
          <a:prstGeom prst="rect">
            <a:avLst/>
          </a:prstGeom>
        </p:spPr>
        <p:txBody>
          <a:bodyPr wrap="square" lIns="0" tIns="647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dirty="0" sz="1200" spc="-60" b="1">
                <a:latin typeface="Helvetica Neue"/>
                <a:cs typeface="Tahoma"/>
              </a:rPr>
              <a:t>Top</a:t>
            </a:r>
            <a:r>
              <a:rPr dirty="0" sz="1200" spc="-15" b="1">
                <a:latin typeface="Helvetica Neue"/>
                <a:cs typeface="Tahoma"/>
              </a:rPr>
              <a:t> </a:t>
            </a:r>
            <a:r>
              <a:rPr dirty="0" sz="1200" spc="-25" b="1">
                <a:latin typeface="Helvetica Neue"/>
                <a:cs typeface="Tahoma"/>
              </a:rPr>
              <a:t>Keywords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dirty="0" sz="1050">
                <a:latin typeface="Helvetica Neue"/>
                <a:cs typeface="Trebuchet MS"/>
              </a:rPr>
              <a:t>Dec</a:t>
            </a:r>
            <a:r>
              <a:rPr dirty="0" sz="1050" spc="5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13</a:t>
            </a:r>
            <a:r>
              <a:rPr dirty="0" sz="1050" spc="5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-</a:t>
            </a:r>
            <a:r>
              <a:rPr dirty="0" sz="1050" spc="5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Dec</a:t>
            </a:r>
            <a:r>
              <a:rPr dirty="0" sz="1050" spc="50">
                <a:latin typeface="Helvetica Neue"/>
                <a:cs typeface="Trebuchet MS"/>
              </a:rPr>
              <a:t> </a:t>
            </a:r>
            <a:r>
              <a:rPr dirty="0" sz="1050" spc="-25">
                <a:latin typeface="Helvetica Neue"/>
                <a:cs typeface="Trebuchet MS"/>
              </a:rPr>
              <a:t>19</a:t>
            </a:r>
            <a:endParaRPr sz="105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62975" y="2305050"/>
            <a:ext cx="5819774" cy="40385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75531" y="1025525"/>
            <a:ext cx="6955790" cy="8255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">
                <a:latin typeface="Helvetica Neue"/>
              </a:rPr>
              <a:t>Weekly</a:t>
            </a:r>
            <a:r>
              <a:rPr dirty="0" spc="-225">
                <a:latin typeface="Helvetica Neue"/>
              </a:rPr>
              <a:t> </a:t>
            </a:r>
            <a:r>
              <a:rPr dirty="0" spc="125">
                <a:latin typeface="Helvetica Neue"/>
              </a:rPr>
              <a:t>Media</a:t>
            </a:r>
            <a:r>
              <a:rPr dirty="0" spc="-220">
                <a:latin typeface="Helvetica Neue"/>
              </a:rPr>
              <a:t> </a:t>
            </a:r>
            <a:r>
              <a:rPr dirty="0" spc="-10">
                <a:latin typeface="Helvetica Neue"/>
              </a:rPr>
              <a:t>Report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2975" y="4019550"/>
            <a:ext cx="6572249" cy="28765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28612" y="328612"/>
            <a:ext cx="4857750" cy="3514725"/>
          </a:xfrm>
          <a:custGeom>
            <a:avLst/>
            <a:gdLst/>
            <a:ahLst/>
            <a:cxnLst/>
            <a:rect l="l" t="t" r="r" b="b"/>
            <a:pathLst>
              <a:path w="4743450" h="3514725">
                <a:moveTo>
                  <a:pt x="0" y="3481387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4"/>
                </a:lnTo>
                <a:lnTo>
                  <a:pt x="2537" y="20579"/>
                </a:lnTo>
                <a:lnTo>
                  <a:pt x="4229" y="16495"/>
                </a:lnTo>
                <a:lnTo>
                  <a:pt x="6638" y="12890"/>
                </a:lnTo>
                <a:lnTo>
                  <a:pt x="9764" y="9764"/>
                </a:lnTo>
                <a:lnTo>
                  <a:pt x="12890" y="6638"/>
                </a:lnTo>
                <a:lnTo>
                  <a:pt x="16495" y="4229"/>
                </a:lnTo>
                <a:lnTo>
                  <a:pt x="20579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7" y="0"/>
                </a:lnTo>
                <a:lnTo>
                  <a:pt x="4710112" y="0"/>
                </a:lnTo>
                <a:lnTo>
                  <a:pt x="4714532" y="0"/>
                </a:lnTo>
                <a:lnTo>
                  <a:pt x="4718785" y="845"/>
                </a:lnTo>
                <a:lnTo>
                  <a:pt x="4722869" y="2537"/>
                </a:lnTo>
                <a:lnTo>
                  <a:pt x="4726953" y="4229"/>
                </a:lnTo>
                <a:lnTo>
                  <a:pt x="4730559" y="6638"/>
                </a:lnTo>
                <a:lnTo>
                  <a:pt x="4733685" y="9764"/>
                </a:lnTo>
                <a:lnTo>
                  <a:pt x="4736811" y="12890"/>
                </a:lnTo>
                <a:lnTo>
                  <a:pt x="4739219" y="16495"/>
                </a:lnTo>
                <a:lnTo>
                  <a:pt x="4740911" y="20579"/>
                </a:lnTo>
                <a:lnTo>
                  <a:pt x="4742603" y="24664"/>
                </a:lnTo>
                <a:lnTo>
                  <a:pt x="4743449" y="28916"/>
                </a:lnTo>
                <a:lnTo>
                  <a:pt x="4743449" y="33337"/>
                </a:lnTo>
                <a:lnTo>
                  <a:pt x="4743449" y="3481387"/>
                </a:lnTo>
                <a:lnTo>
                  <a:pt x="4718785" y="3513878"/>
                </a:lnTo>
                <a:lnTo>
                  <a:pt x="4710112" y="3514724"/>
                </a:lnTo>
                <a:lnTo>
                  <a:pt x="33337" y="3514724"/>
                </a:lnTo>
                <a:lnTo>
                  <a:pt x="845" y="3490060"/>
                </a:lnTo>
                <a:lnTo>
                  <a:pt x="0" y="3485807"/>
                </a:lnTo>
                <a:lnTo>
                  <a:pt x="0" y="3481387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434975" y="420823"/>
            <a:ext cx="1206500" cy="466725"/>
          </a:xfrm>
          <a:prstGeom prst="rect">
            <a:avLst/>
          </a:prstGeom>
        </p:spPr>
        <p:txBody>
          <a:bodyPr wrap="square" lIns="0" tIns="647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dirty="0" sz="1200" spc="-65" b="1">
                <a:latin typeface="Helvetica Neue"/>
                <a:cs typeface="Tahoma"/>
              </a:rPr>
              <a:t>Total</a:t>
            </a:r>
            <a:r>
              <a:rPr dirty="0" sz="1200" spc="-10" b="1">
                <a:latin typeface="Helvetica Neue"/>
                <a:cs typeface="Tahoma"/>
              </a:rPr>
              <a:t> </a:t>
            </a:r>
            <a:r>
              <a:rPr dirty="0" sz="1200" spc="-25" b="1">
                <a:latin typeface="Helvetica Neue"/>
                <a:cs typeface="Tahoma"/>
              </a:rPr>
              <a:t>Mentions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dirty="0" sz="1050">
                <a:latin typeface="Helvetica Neue"/>
                <a:cs typeface="Trebuchet MS"/>
              </a:rPr>
              <a:t>Dec</a:t>
            </a:r>
            <a:r>
              <a:rPr dirty="0" sz="1050" spc="5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13</a:t>
            </a:r>
            <a:r>
              <a:rPr dirty="0" sz="1050" spc="5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-</a:t>
            </a:r>
            <a:r>
              <a:rPr dirty="0" sz="1050" spc="5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Dec</a:t>
            </a:r>
            <a:r>
              <a:rPr dirty="0" sz="1050" spc="50">
                <a:latin typeface="Helvetica Neue"/>
                <a:cs typeface="Trebuchet MS"/>
              </a:rPr>
              <a:t> </a:t>
            </a:r>
            <a:r>
              <a:rPr dirty="0" sz="1050" spc="-25">
                <a:latin typeface="Helvetica Neue"/>
                <a:cs typeface="Trebuchet MS"/>
              </a:rPr>
              <a:t>19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288331" y="2644775"/>
            <a:ext cx="84836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10">
                <a:latin typeface="Helvetica Neue"/>
                <a:cs typeface="Trebuchet MS"/>
              </a:rPr>
              <a:t>Mentions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430611" y="1787525"/>
            <a:ext cx="56388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550" b="1">
                <a:latin typeface="Helvetica Neue"/>
                <a:cs typeface="Tahoma"/>
              </a:rPr>
              <a:t>3</a:t>
            </a:r>
            <a:endParaRPr sz="6000">
              <a:latin typeface="Tahoma"/>
              <a:cs typeface="Tahoma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5253036" y="328612"/>
            <a:ext cx="4857750" cy="3514725"/>
          </a:xfrm>
          <a:custGeom>
            <a:avLst/>
            <a:gdLst/>
            <a:ahLst/>
            <a:cxnLst/>
            <a:rect l="l" t="t" r="r" b="b"/>
            <a:pathLst>
              <a:path w="4743450" h="3514725">
                <a:moveTo>
                  <a:pt x="0" y="3481387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4"/>
                </a:lnTo>
                <a:lnTo>
                  <a:pt x="2537" y="20579"/>
                </a:lnTo>
                <a:lnTo>
                  <a:pt x="4229" y="16495"/>
                </a:lnTo>
                <a:lnTo>
                  <a:pt x="6638" y="12890"/>
                </a:lnTo>
                <a:lnTo>
                  <a:pt x="9764" y="9764"/>
                </a:lnTo>
                <a:lnTo>
                  <a:pt x="12890" y="6638"/>
                </a:lnTo>
                <a:lnTo>
                  <a:pt x="16495" y="4229"/>
                </a:lnTo>
                <a:lnTo>
                  <a:pt x="20579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8" y="0"/>
                </a:lnTo>
                <a:lnTo>
                  <a:pt x="4710112" y="0"/>
                </a:lnTo>
                <a:lnTo>
                  <a:pt x="4714533" y="0"/>
                </a:lnTo>
                <a:lnTo>
                  <a:pt x="4718785" y="845"/>
                </a:lnTo>
                <a:lnTo>
                  <a:pt x="4740911" y="20579"/>
                </a:lnTo>
                <a:lnTo>
                  <a:pt x="4742603" y="24664"/>
                </a:lnTo>
                <a:lnTo>
                  <a:pt x="4743449" y="28916"/>
                </a:lnTo>
                <a:lnTo>
                  <a:pt x="4743450" y="33337"/>
                </a:lnTo>
                <a:lnTo>
                  <a:pt x="4743450" y="3481387"/>
                </a:lnTo>
                <a:lnTo>
                  <a:pt x="4718785" y="3513878"/>
                </a:lnTo>
                <a:lnTo>
                  <a:pt x="4710112" y="3514724"/>
                </a:lnTo>
                <a:lnTo>
                  <a:pt x="33338" y="3514724"/>
                </a:lnTo>
                <a:lnTo>
                  <a:pt x="845" y="3490060"/>
                </a:lnTo>
                <a:lnTo>
                  <a:pt x="0" y="3485807"/>
                </a:lnTo>
                <a:lnTo>
                  <a:pt x="0" y="3481387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5359251" y="420823"/>
            <a:ext cx="1110615" cy="466725"/>
          </a:xfrm>
          <a:prstGeom prst="rect">
            <a:avLst/>
          </a:prstGeom>
        </p:spPr>
        <p:txBody>
          <a:bodyPr wrap="square" lIns="0" tIns="647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dirty="0" sz="1200" spc="-65" b="1">
                <a:latin typeface="Helvetica Neue"/>
                <a:cs typeface="Tahoma"/>
              </a:rPr>
              <a:t>Total</a:t>
            </a:r>
            <a:r>
              <a:rPr dirty="0" sz="1200" spc="-10" b="1">
                <a:latin typeface="Helvetica Neue"/>
                <a:cs typeface="Tahoma"/>
              </a:rPr>
              <a:t> Reach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dirty="0" sz="1050">
                <a:latin typeface="Helvetica Neue"/>
                <a:cs typeface="Trebuchet MS"/>
              </a:rPr>
              <a:t>Dec</a:t>
            </a:r>
            <a:r>
              <a:rPr dirty="0" sz="1050" spc="5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13</a:t>
            </a:r>
            <a:r>
              <a:rPr dirty="0" sz="1050" spc="5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-</a:t>
            </a:r>
            <a:r>
              <a:rPr dirty="0" sz="1050" spc="5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Dec</a:t>
            </a:r>
            <a:r>
              <a:rPr dirty="0" sz="1050" spc="50">
                <a:latin typeface="Helvetica Neue"/>
                <a:cs typeface="Trebuchet MS"/>
              </a:rPr>
              <a:t> </a:t>
            </a:r>
            <a:r>
              <a:rPr dirty="0" sz="1050" spc="-25">
                <a:latin typeface="Helvetica Neue"/>
                <a:cs typeface="Trebuchet MS"/>
              </a:rPr>
              <a:t>19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322294" y="2644775"/>
            <a:ext cx="629284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10">
                <a:latin typeface="Helvetica Neue"/>
                <a:cs typeface="Trebuchet MS"/>
              </a:rPr>
              <a:t>Reach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767611" y="1787525"/>
            <a:ext cx="173863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465" b="1">
                <a:latin typeface="Helvetica Neue"/>
                <a:cs typeface="Tahoma"/>
              </a:rPr>
              <a:t>149</a:t>
            </a:r>
            <a:r>
              <a:rPr dirty="0" sz="4800" spc="-465">
                <a:latin typeface="Verdana"/>
                <a:cs typeface="Verdana"/>
              </a:rPr>
              <a:t>k</a:t>
            </a:r>
            <a:endParaRPr sz="4800">
              <a:latin typeface="Verdana"/>
              <a:cs typeface="Verdana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10177460" y="328612"/>
            <a:ext cx="4857750" cy="3514725"/>
          </a:xfrm>
          <a:custGeom>
            <a:avLst/>
            <a:gdLst/>
            <a:ahLst/>
            <a:cxnLst/>
            <a:rect l="l" t="t" r="r" b="b"/>
            <a:pathLst>
              <a:path w="4743450" h="3514725">
                <a:moveTo>
                  <a:pt x="1" y="3481387"/>
                </a:moveTo>
                <a:lnTo>
                  <a:pt x="1" y="33337"/>
                </a:lnTo>
                <a:lnTo>
                  <a:pt x="0" y="28916"/>
                </a:lnTo>
                <a:lnTo>
                  <a:pt x="845" y="24664"/>
                </a:lnTo>
                <a:lnTo>
                  <a:pt x="2537" y="20579"/>
                </a:lnTo>
                <a:lnTo>
                  <a:pt x="4228" y="16495"/>
                </a:lnTo>
                <a:lnTo>
                  <a:pt x="6637" y="12890"/>
                </a:lnTo>
                <a:lnTo>
                  <a:pt x="9764" y="9764"/>
                </a:lnTo>
                <a:lnTo>
                  <a:pt x="12889" y="6638"/>
                </a:lnTo>
                <a:lnTo>
                  <a:pt x="16495" y="4229"/>
                </a:lnTo>
                <a:lnTo>
                  <a:pt x="20580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8" y="0"/>
                </a:lnTo>
                <a:lnTo>
                  <a:pt x="4710113" y="0"/>
                </a:lnTo>
                <a:lnTo>
                  <a:pt x="4714532" y="0"/>
                </a:lnTo>
                <a:lnTo>
                  <a:pt x="4718784" y="845"/>
                </a:lnTo>
                <a:lnTo>
                  <a:pt x="4722868" y="2537"/>
                </a:lnTo>
                <a:lnTo>
                  <a:pt x="4726952" y="4229"/>
                </a:lnTo>
                <a:lnTo>
                  <a:pt x="4743450" y="33337"/>
                </a:lnTo>
                <a:lnTo>
                  <a:pt x="4743450" y="3481387"/>
                </a:lnTo>
                <a:lnTo>
                  <a:pt x="4722868" y="3512186"/>
                </a:lnTo>
                <a:lnTo>
                  <a:pt x="4718784" y="3513878"/>
                </a:lnTo>
                <a:lnTo>
                  <a:pt x="4714532" y="3514724"/>
                </a:lnTo>
                <a:lnTo>
                  <a:pt x="4710113" y="3514724"/>
                </a:lnTo>
                <a:lnTo>
                  <a:pt x="33338" y="3514724"/>
                </a:lnTo>
                <a:lnTo>
                  <a:pt x="9764" y="3504960"/>
                </a:lnTo>
                <a:lnTo>
                  <a:pt x="6637" y="3501834"/>
                </a:lnTo>
                <a:lnTo>
                  <a:pt x="4228" y="3498228"/>
                </a:lnTo>
                <a:lnTo>
                  <a:pt x="2537" y="3494144"/>
                </a:lnTo>
                <a:lnTo>
                  <a:pt x="845" y="3490060"/>
                </a:lnTo>
                <a:lnTo>
                  <a:pt x="0" y="3485807"/>
                </a:lnTo>
                <a:lnTo>
                  <a:pt x="1" y="3481387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10283824" y="420823"/>
            <a:ext cx="2329180" cy="466725"/>
          </a:xfrm>
          <a:prstGeom prst="rect">
            <a:avLst/>
          </a:prstGeom>
        </p:spPr>
        <p:txBody>
          <a:bodyPr wrap="square" lIns="0" tIns="647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dirty="0" sz="1200" spc="-65" b="1">
                <a:latin typeface="Helvetica Neue"/>
                <a:cs typeface="Tahoma"/>
              </a:rPr>
              <a:t>Total</a:t>
            </a:r>
            <a:r>
              <a:rPr dirty="0" sz="1200" spc="-25" b="1">
                <a:latin typeface="Helvetica Neue"/>
                <a:cs typeface="Tahoma"/>
              </a:rPr>
              <a:t> </a:t>
            </a:r>
            <a:r>
              <a:rPr dirty="0" sz="1200" spc="-40" b="1">
                <a:latin typeface="Helvetica Neue"/>
                <a:cs typeface="Tahoma"/>
              </a:rPr>
              <a:t>Potential</a:t>
            </a:r>
            <a:r>
              <a:rPr dirty="0" sz="1200" spc="-30" b="1">
                <a:latin typeface="Helvetica Neue"/>
                <a:cs typeface="Tahoma"/>
              </a:rPr>
              <a:t> </a:t>
            </a:r>
            <a:r>
              <a:rPr dirty="0" sz="1200" spc="-35" b="1">
                <a:latin typeface="Helvetica Neue"/>
                <a:cs typeface="Tahoma"/>
              </a:rPr>
              <a:t>Editorial</a:t>
            </a:r>
            <a:r>
              <a:rPr dirty="0" sz="1200" spc="-25" b="1">
                <a:latin typeface="Helvetica Neue"/>
                <a:cs typeface="Tahoma"/>
              </a:rPr>
              <a:t> </a:t>
            </a:r>
            <a:r>
              <a:rPr dirty="0" sz="1200" spc="-20" b="1">
                <a:latin typeface="Helvetica Neue"/>
                <a:cs typeface="Tahoma"/>
              </a:rPr>
              <a:t>Reach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dirty="0" sz="1050">
                <a:latin typeface="Helvetica Neue"/>
                <a:cs typeface="Trebuchet MS"/>
              </a:rPr>
              <a:t>Dec</a:t>
            </a:r>
            <a:r>
              <a:rPr dirty="0" sz="1050" spc="5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13</a:t>
            </a:r>
            <a:r>
              <a:rPr dirty="0" sz="1050" spc="5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-</a:t>
            </a:r>
            <a:r>
              <a:rPr dirty="0" sz="1050" spc="5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Dec</a:t>
            </a:r>
            <a:r>
              <a:rPr dirty="0" sz="1050" spc="50">
                <a:latin typeface="Helvetica Neue"/>
                <a:cs typeface="Trebuchet MS"/>
              </a:rPr>
              <a:t> </a:t>
            </a:r>
            <a:r>
              <a:rPr dirty="0" sz="1050" spc="-25">
                <a:latin typeface="Helvetica Neue"/>
                <a:cs typeface="Trebuchet MS"/>
              </a:rPr>
              <a:t>19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2246867" y="2644775"/>
            <a:ext cx="629284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10">
                <a:latin typeface="Helvetica Neue"/>
                <a:cs typeface="Trebuchet MS"/>
              </a:rPr>
              <a:t>Reach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1478914" y="1787525"/>
            <a:ext cx="2164714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315" b="1">
                <a:latin typeface="Helvetica Neue"/>
                <a:cs typeface="Tahoma"/>
              </a:rPr>
              <a:t>45.7</a:t>
            </a:r>
            <a:r>
              <a:rPr dirty="0" sz="4800" spc="-315">
                <a:latin typeface="Verdana"/>
                <a:cs typeface="Verdana"/>
              </a:rPr>
              <a:t>M</a:t>
            </a:r>
            <a:endParaRPr sz="4800">
              <a:latin typeface="Verdana"/>
              <a:cs typeface="Verdana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328612" y="4024312"/>
            <a:ext cx="3629025" cy="3505200"/>
          </a:xfrm>
          <a:custGeom>
            <a:avLst/>
            <a:gdLst/>
            <a:ahLst/>
            <a:cxnLst/>
            <a:rect l="l" t="t" r="r" b="b"/>
            <a:pathLst>
              <a:path w="3514725" h="3505200">
                <a:moveTo>
                  <a:pt x="0" y="3471862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3"/>
                </a:lnTo>
                <a:lnTo>
                  <a:pt x="2537" y="20579"/>
                </a:lnTo>
                <a:lnTo>
                  <a:pt x="4229" y="16495"/>
                </a:lnTo>
                <a:lnTo>
                  <a:pt x="6638" y="12889"/>
                </a:lnTo>
                <a:lnTo>
                  <a:pt x="9764" y="9764"/>
                </a:lnTo>
                <a:lnTo>
                  <a:pt x="12890" y="6638"/>
                </a:lnTo>
                <a:lnTo>
                  <a:pt x="16495" y="4229"/>
                </a:lnTo>
                <a:lnTo>
                  <a:pt x="20579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7" y="0"/>
                </a:lnTo>
                <a:lnTo>
                  <a:pt x="3481387" y="0"/>
                </a:lnTo>
                <a:lnTo>
                  <a:pt x="3485807" y="0"/>
                </a:lnTo>
                <a:lnTo>
                  <a:pt x="3490060" y="845"/>
                </a:lnTo>
                <a:lnTo>
                  <a:pt x="3514724" y="33337"/>
                </a:lnTo>
                <a:lnTo>
                  <a:pt x="3514724" y="3471862"/>
                </a:lnTo>
                <a:lnTo>
                  <a:pt x="3490060" y="3504352"/>
                </a:lnTo>
                <a:lnTo>
                  <a:pt x="3481387" y="3505199"/>
                </a:lnTo>
                <a:lnTo>
                  <a:pt x="33337" y="3505199"/>
                </a:lnTo>
                <a:lnTo>
                  <a:pt x="28916" y="3505199"/>
                </a:lnTo>
                <a:lnTo>
                  <a:pt x="24664" y="3504352"/>
                </a:lnTo>
                <a:lnTo>
                  <a:pt x="20579" y="3502660"/>
                </a:lnTo>
                <a:lnTo>
                  <a:pt x="16495" y="3500969"/>
                </a:lnTo>
                <a:lnTo>
                  <a:pt x="12890" y="3498560"/>
                </a:lnTo>
                <a:lnTo>
                  <a:pt x="9764" y="3495434"/>
                </a:lnTo>
                <a:lnTo>
                  <a:pt x="6638" y="3492308"/>
                </a:lnTo>
                <a:lnTo>
                  <a:pt x="4229" y="3488703"/>
                </a:lnTo>
                <a:lnTo>
                  <a:pt x="2537" y="3484618"/>
                </a:lnTo>
                <a:lnTo>
                  <a:pt x="845" y="3480534"/>
                </a:lnTo>
                <a:lnTo>
                  <a:pt x="0" y="3476282"/>
                </a:lnTo>
                <a:lnTo>
                  <a:pt x="0" y="3471862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434975" y="4127409"/>
            <a:ext cx="1508760" cy="44640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1200" spc="-25" b="1">
                <a:latin typeface="Helvetica Neue"/>
                <a:cs typeface="Tahoma"/>
              </a:rPr>
              <a:t>News</a:t>
            </a:r>
            <a:r>
              <a:rPr dirty="0" sz="1200" spc="-55" b="1">
                <a:latin typeface="Helvetica Neue"/>
                <a:cs typeface="Tahoma"/>
              </a:rPr>
              <a:t> </a:t>
            </a:r>
            <a:r>
              <a:rPr dirty="0" sz="1200" spc="-30" b="1">
                <a:latin typeface="Helvetica Neue"/>
                <a:cs typeface="Tahoma"/>
              </a:rPr>
              <a:t>Engagement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50">
                <a:latin typeface="Helvetica Neue"/>
                <a:cs typeface="Trebuchet MS"/>
              </a:rPr>
              <a:t>Dec</a:t>
            </a:r>
            <a:r>
              <a:rPr dirty="0" sz="1050" spc="5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13</a:t>
            </a:r>
            <a:r>
              <a:rPr dirty="0" sz="1050" spc="5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-</a:t>
            </a:r>
            <a:r>
              <a:rPr dirty="0" sz="1050" spc="5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Dec</a:t>
            </a:r>
            <a:r>
              <a:rPr dirty="0" sz="1050" spc="50">
                <a:latin typeface="Helvetica Neue"/>
                <a:cs typeface="Trebuchet MS"/>
              </a:rPr>
              <a:t> </a:t>
            </a:r>
            <a:r>
              <a:rPr dirty="0" sz="1050" spc="-25">
                <a:latin typeface="Helvetica Neue"/>
                <a:cs typeface="Trebuchet MS"/>
              </a:rPr>
              <a:t>19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686321" y="6340474"/>
            <a:ext cx="84836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10">
                <a:latin typeface="Helvetica Neue"/>
                <a:cs typeface="Trebuchet MS"/>
              </a:rPr>
              <a:t>Mentions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828601" y="5483224"/>
            <a:ext cx="56388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550" b="1">
                <a:latin typeface="Helvetica Neue"/>
                <a:cs typeface="Tahoma"/>
              </a:rPr>
              <a:t>1</a:t>
            </a:r>
            <a:endParaRPr sz="6000">
              <a:latin typeface="Tahoma"/>
              <a:cs typeface="Tahoma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4024311" y="4024312"/>
            <a:ext cx="3629025" cy="3505200"/>
          </a:xfrm>
          <a:custGeom>
            <a:avLst/>
            <a:gdLst/>
            <a:ahLst/>
            <a:cxnLst/>
            <a:rect l="l" t="t" r="r" b="b"/>
            <a:pathLst>
              <a:path w="3514725" h="3505200">
                <a:moveTo>
                  <a:pt x="0" y="3471862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3"/>
                </a:lnTo>
                <a:lnTo>
                  <a:pt x="2537" y="20579"/>
                </a:lnTo>
                <a:lnTo>
                  <a:pt x="4229" y="16495"/>
                </a:lnTo>
                <a:lnTo>
                  <a:pt x="6638" y="12889"/>
                </a:lnTo>
                <a:lnTo>
                  <a:pt x="9764" y="9764"/>
                </a:lnTo>
                <a:lnTo>
                  <a:pt x="12890" y="6638"/>
                </a:lnTo>
                <a:lnTo>
                  <a:pt x="16495" y="4229"/>
                </a:lnTo>
                <a:lnTo>
                  <a:pt x="20579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7" y="0"/>
                </a:lnTo>
                <a:lnTo>
                  <a:pt x="3481387" y="0"/>
                </a:lnTo>
                <a:lnTo>
                  <a:pt x="3485807" y="0"/>
                </a:lnTo>
                <a:lnTo>
                  <a:pt x="3490060" y="845"/>
                </a:lnTo>
                <a:lnTo>
                  <a:pt x="3512186" y="20579"/>
                </a:lnTo>
                <a:lnTo>
                  <a:pt x="3513878" y="24663"/>
                </a:lnTo>
                <a:lnTo>
                  <a:pt x="3514725" y="28916"/>
                </a:lnTo>
                <a:lnTo>
                  <a:pt x="3514725" y="33337"/>
                </a:lnTo>
                <a:lnTo>
                  <a:pt x="3514725" y="3471862"/>
                </a:lnTo>
                <a:lnTo>
                  <a:pt x="3514725" y="3476282"/>
                </a:lnTo>
                <a:lnTo>
                  <a:pt x="3513879" y="3480535"/>
                </a:lnTo>
                <a:lnTo>
                  <a:pt x="3512186" y="3484619"/>
                </a:lnTo>
                <a:lnTo>
                  <a:pt x="3510495" y="3488703"/>
                </a:lnTo>
                <a:lnTo>
                  <a:pt x="3494144" y="3502660"/>
                </a:lnTo>
                <a:lnTo>
                  <a:pt x="3490060" y="3504352"/>
                </a:lnTo>
                <a:lnTo>
                  <a:pt x="3485807" y="3505199"/>
                </a:lnTo>
                <a:lnTo>
                  <a:pt x="3481387" y="3505199"/>
                </a:lnTo>
                <a:lnTo>
                  <a:pt x="33337" y="3505199"/>
                </a:lnTo>
                <a:lnTo>
                  <a:pt x="9764" y="3495434"/>
                </a:lnTo>
                <a:lnTo>
                  <a:pt x="6638" y="3492308"/>
                </a:lnTo>
                <a:lnTo>
                  <a:pt x="4229" y="3488703"/>
                </a:lnTo>
                <a:lnTo>
                  <a:pt x="2537" y="3484618"/>
                </a:lnTo>
                <a:lnTo>
                  <a:pt x="845" y="3480534"/>
                </a:lnTo>
                <a:lnTo>
                  <a:pt x="0" y="3476282"/>
                </a:lnTo>
                <a:lnTo>
                  <a:pt x="0" y="3471862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4128293" y="4127409"/>
            <a:ext cx="1291590" cy="44640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1200" b="1">
                <a:latin typeface="Helvetica Neue"/>
                <a:cs typeface="Tahoma"/>
              </a:rPr>
              <a:t>TV</a:t>
            </a:r>
            <a:r>
              <a:rPr dirty="0" sz="1200" spc="-85" b="1">
                <a:latin typeface="Helvetica Neue"/>
                <a:cs typeface="Tahoma"/>
              </a:rPr>
              <a:t> </a:t>
            </a:r>
            <a:r>
              <a:rPr dirty="0" sz="1200" spc="-30" b="1">
                <a:latin typeface="Helvetica Neue"/>
                <a:cs typeface="Tahoma"/>
              </a:rPr>
              <a:t>Engagement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50">
                <a:latin typeface="Helvetica Neue"/>
                <a:cs typeface="Trebuchet MS"/>
              </a:rPr>
              <a:t>Dec</a:t>
            </a:r>
            <a:r>
              <a:rPr dirty="0" sz="1050" spc="5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13</a:t>
            </a:r>
            <a:r>
              <a:rPr dirty="0" sz="1050" spc="5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-</a:t>
            </a:r>
            <a:r>
              <a:rPr dirty="0" sz="1050" spc="5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Dec</a:t>
            </a:r>
            <a:r>
              <a:rPr dirty="0" sz="1050" spc="50">
                <a:latin typeface="Helvetica Neue"/>
                <a:cs typeface="Trebuchet MS"/>
              </a:rPr>
              <a:t> </a:t>
            </a:r>
            <a:r>
              <a:rPr dirty="0" sz="1050" spc="-25">
                <a:latin typeface="Helvetica Neue"/>
                <a:cs typeface="Trebuchet MS"/>
              </a:rPr>
              <a:t>19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382021" y="6340474"/>
            <a:ext cx="84836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10">
                <a:latin typeface="Helvetica Neue"/>
                <a:cs typeface="Trebuchet MS"/>
              </a:rPr>
              <a:t>Mentions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524301" y="5483224"/>
            <a:ext cx="56388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550" b="1">
                <a:latin typeface="Helvetica Neue"/>
                <a:cs typeface="Tahoma"/>
              </a:rPr>
              <a:t>0</a:t>
            </a:r>
            <a:endParaRPr sz="6000">
              <a:latin typeface="Tahoma"/>
              <a:cs typeface="Tahoma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7720011" y="4024312"/>
            <a:ext cx="3619500" cy="3505200"/>
          </a:xfrm>
          <a:custGeom>
            <a:avLst/>
            <a:gdLst/>
            <a:ahLst/>
            <a:cxnLst/>
            <a:rect l="l" t="t" r="r" b="b"/>
            <a:pathLst>
              <a:path w="3505200" h="3505200">
                <a:moveTo>
                  <a:pt x="0" y="3471862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3"/>
                </a:lnTo>
                <a:lnTo>
                  <a:pt x="2537" y="20579"/>
                </a:lnTo>
                <a:lnTo>
                  <a:pt x="4228" y="16495"/>
                </a:lnTo>
                <a:lnTo>
                  <a:pt x="6637" y="12889"/>
                </a:lnTo>
                <a:lnTo>
                  <a:pt x="9763" y="9764"/>
                </a:lnTo>
                <a:lnTo>
                  <a:pt x="12889" y="6638"/>
                </a:lnTo>
                <a:lnTo>
                  <a:pt x="16494" y="4229"/>
                </a:lnTo>
                <a:lnTo>
                  <a:pt x="20578" y="2537"/>
                </a:lnTo>
                <a:lnTo>
                  <a:pt x="24662" y="845"/>
                </a:lnTo>
                <a:lnTo>
                  <a:pt x="28916" y="0"/>
                </a:lnTo>
                <a:lnTo>
                  <a:pt x="33337" y="0"/>
                </a:lnTo>
                <a:lnTo>
                  <a:pt x="3471862" y="0"/>
                </a:lnTo>
                <a:lnTo>
                  <a:pt x="3476282" y="0"/>
                </a:lnTo>
                <a:lnTo>
                  <a:pt x="3480534" y="845"/>
                </a:lnTo>
                <a:lnTo>
                  <a:pt x="3505199" y="33337"/>
                </a:lnTo>
                <a:lnTo>
                  <a:pt x="3505199" y="3471862"/>
                </a:lnTo>
                <a:lnTo>
                  <a:pt x="3484618" y="3502660"/>
                </a:lnTo>
                <a:lnTo>
                  <a:pt x="3480534" y="3504352"/>
                </a:lnTo>
                <a:lnTo>
                  <a:pt x="3476282" y="3505199"/>
                </a:lnTo>
                <a:lnTo>
                  <a:pt x="3471862" y="3505199"/>
                </a:lnTo>
                <a:lnTo>
                  <a:pt x="33337" y="3505199"/>
                </a:lnTo>
                <a:lnTo>
                  <a:pt x="28916" y="3505199"/>
                </a:lnTo>
                <a:lnTo>
                  <a:pt x="24662" y="3504352"/>
                </a:lnTo>
                <a:lnTo>
                  <a:pt x="20578" y="3502660"/>
                </a:lnTo>
                <a:lnTo>
                  <a:pt x="16494" y="3500969"/>
                </a:lnTo>
                <a:lnTo>
                  <a:pt x="12889" y="3498560"/>
                </a:lnTo>
                <a:lnTo>
                  <a:pt x="9763" y="3495434"/>
                </a:lnTo>
                <a:lnTo>
                  <a:pt x="6637" y="3492308"/>
                </a:lnTo>
                <a:lnTo>
                  <a:pt x="4228" y="3488703"/>
                </a:lnTo>
                <a:lnTo>
                  <a:pt x="2537" y="3484618"/>
                </a:lnTo>
                <a:lnTo>
                  <a:pt x="845" y="3480534"/>
                </a:lnTo>
                <a:lnTo>
                  <a:pt x="0" y="3476282"/>
                </a:lnTo>
                <a:lnTo>
                  <a:pt x="0" y="3471862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 txBox="1"/>
          <p:nvPr/>
        </p:nvSpPr>
        <p:spPr>
          <a:xfrm>
            <a:off x="7821612" y="4127409"/>
            <a:ext cx="1548130" cy="44640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1200" spc="-10" b="1">
                <a:latin typeface="Helvetica Neue"/>
                <a:cs typeface="Tahoma"/>
              </a:rPr>
              <a:t>Social</a:t>
            </a:r>
            <a:r>
              <a:rPr dirty="0" sz="1200" spc="-40" b="1">
                <a:latin typeface="Helvetica Neue"/>
                <a:cs typeface="Tahoma"/>
              </a:rPr>
              <a:t> </a:t>
            </a:r>
            <a:r>
              <a:rPr dirty="0" sz="1200" spc="-30" b="1">
                <a:latin typeface="Helvetica Neue"/>
                <a:cs typeface="Tahoma"/>
              </a:rPr>
              <a:t>Engagement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50">
                <a:latin typeface="Helvetica Neue"/>
                <a:cs typeface="Trebuchet MS"/>
              </a:rPr>
              <a:t>Dec</a:t>
            </a:r>
            <a:r>
              <a:rPr dirty="0" sz="1050" spc="5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13</a:t>
            </a:r>
            <a:r>
              <a:rPr dirty="0" sz="1050" spc="5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-</a:t>
            </a:r>
            <a:r>
              <a:rPr dirty="0" sz="1050" spc="5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Dec</a:t>
            </a:r>
            <a:r>
              <a:rPr dirty="0" sz="1050" spc="50">
                <a:latin typeface="Helvetica Neue"/>
                <a:cs typeface="Trebuchet MS"/>
              </a:rPr>
              <a:t> </a:t>
            </a:r>
            <a:r>
              <a:rPr dirty="0" sz="1050" spc="-25">
                <a:latin typeface="Helvetica Neue"/>
                <a:cs typeface="Trebuchet MS"/>
              </a:rPr>
              <a:t>19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9077721" y="6340474"/>
            <a:ext cx="84836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10">
                <a:latin typeface="Helvetica Neue"/>
                <a:cs typeface="Trebuchet MS"/>
              </a:rPr>
              <a:t>Mentions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9220001" y="5483224"/>
            <a:ext cx="56388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550" b="1">
                <a:latin typeface="Helvetica Neue"/>
                <a:cs typeface="Tahoma"/>
              </a:rPr>
              <a:t>2</a:t>
            </a:r>
            <a:endParaRPr sz="6000">
              <a:latin typeface="Tahoma"/>
              <a:cs typeface="Tahoma"/>
            </a:endParaRPr>
          </a:p>
        </p:txBody>
      </p:sp>
      <p:sp>
        <p:nvSpPr>
          <p:cNvPr id="26" name="object 26" descr=""/>
          <p:cNvSpPr/>
          <p:nvPr/>
        </p:nvSpPr>
        <p:spPr>
          <a:xfrm>
            <a:off x="11406185" y="4024312"/>
            <a:ext cx="3629025" cy="3505200"/>
          </a:xfrm>
          <a:custGeom>
            <a:avLst/>
            <a:gdLst/>
            <a:ahLst/>
            <a:cxnLst/>
            <a:rect l="l" t="t" r="r" b="b"/>
            <a:pathLst>
              <a:path w="3514725" h="3505200">
                <a:moveTo>
                  <a:pt x="1" y="3471862"/>
                </a:moveTo>
                <a:lnTo>
                  <a:pt x="1" y="33337"/>
                </a:lnTo>
                <a:lnTo>
                  <a:pt x="0" y="28916"/>
                </a:lnTo>
                <a:lnTo>
                  <a:pt x="845" y="24663"/>
                </a:lnTo>
                <a:lnTo>
                  <a:pt x="2537" y="20579"/>
                </a:lnTo>
                <a:lnTo>
                  <a:pt x="4228" y="16495"/>
                </a:lnTo>
                <a:lnTo>
                  <a:pt x="6637" y="12889"/>
                </a:lnTo>
                <a:lnTo>
                  <a:pt x="9764" y="9764"/>
                </a:lnTo>
                <a:lnTo>
                  <a:pt x="12889" y="6638"/>
                </a:lnTo>
                <a:lnTo>
                  <a:pt x="16495" y="4229"/>
                </a:lnTo>
                <a:lnTo>
                  <a:pt x="20580" y="2537"/>
                </a:lnTo>
                <a:lnTo>
                  <a:pt x="24663" y="845"/>
                </a:lnTo>
                <a:lnTo>
                  <a:pt x="28916" y="0"/>
                </a:lnTo>
                <a:lnTo>
                  <a:pt x="33338" y="0"/>
                </a:lnTo>
                <a:lnTo>
                  <a:pt x="3481388" y="0"/>
                </a:lnTo>
                <a:lnTo>
                  <a:pt x="3485807" y="0"/>
                </a:lnTo>
                <a:lnTo>
                  <a:pt x="3490059" y="845"/>
                </a:lnTo>
                <a:lnTo>
                  <a:pt x="3514725" y="33337"/>
                </a:lnTo>
                <a:lnTo>
                  <a:pt x="3514725" y="3471862"/>
                </a:lnTo>
                <a:lnTo>
                  <a:pt x="3494143" y="3502660"/>
                </a:lnTo>
                <a:lnTo>
                  <a:pt x="3490059" y="3504352"/>
                </a:lnTo>
                <a:lnTo>
                  <a:pt x="3485807" y="3505199"/>
                </a:lnTo>
                <a:lnTo>
                  <a:pt x="3481388" y="3505199"/>
                </a:lnTo>
                <a:lnTo>
                  <a:pt x="33338" y="3505199"/>
                </a:lnTo>
                <a:lnTo>
                  <a:pt x="28916" y="3505199"/>
                </a:lnTo>
                <a:lnTo>
                  <a:pt x="24663" y="3504352"/>
                </a:lnTo>
                <a:lnTo>
                  <a:pt x="20580" y="3502660"/>
                </a:lnTo>
                <a:lnTo>
                  <a:pt x="16495" y="3500969"/>
                </a:lnTo>
                <a:lnTo>
                  <a:pt x="12889" y="3498560"/>
                </a:lnTo>
                <a:lnTo>
                  <a:pt x="9764" y="3495434"/>
                </a:lnTo>
                <a:lnTo>
                  <a:pt x="6637" y="3492308"/>
                </a:lnTo>
                <a:lnTo>
                  <a:pt x="4228" y="3488703"/>
                </a:lnTo>
                <a:lnTo>
                  <a:pt x="2537" y="3484618"/>
                </a:lnTo>
                <a:lnTo>
                  <a:pt x="845" y="3480534"/>
                </a:lnTo>
                <a:lnTo>
                  <a:pt x="0" y="3476282"/>
                </a:lnTo>
                <a:lnTo>
                  <a:pt x="1" y="3471862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 txBox="1"/>
          <p:nvPr/>
        </p:nvSpPr>
        <p:spPr>
          <a:xfrm>
            <a:off x="11514930" y="4127409"/>
            <a:ext cx="1525270" cy="44640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1200" spc="-20" b="1">
                <a:latin typeface="Helvetica Neue"/>
                <a:cs typeface="Tahoma"/>
              </a:rPr>
              <a:t>Radio</a:t>
            </a:r>
            <a:r>
              <a:rPr dirty="0" sz="1200" spc="-45" b="1">
                <a:latin typeface="Helvetica Neue"/>
                <a:cs typeface="Tahoma"/>
              </a:rPr>
              <a:t> </a:t>
            </a:r>
            <a:r>
              <a:rPr dirty="0" sz="1200" spc="-30" b="1">
                <a:latin typeface="Helvetica Neue"/>
                <a:cs typeface="Tahoma"/>
              </a:rPr>
              <a:t>Engagement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50">
                <a:latin typeface="Helvetica Neue"/>
                <a:cs typeface="Trebuchet MS"/>
              </a:rPr>
              <a:t>Dec</a:t>
            </a:r>
            <a:r>
              <a:rPr dirty="0" sz="1050" spc="5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13</a:t>
            </a:r>
            <a:r>
              <a:rPr dirty="0" sz="1050" spc="5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-</a:t>
            </a:r>
            <a:r>
              <a:rPr dirty="0" sz="1050" spc="5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Dec</a:t>
            </a:r>
            <a:r>
              <a:rPr dirty="0" sz="1050" spc="50">
                <a:latin typeface="Helvetica Neue"/>
                <a:cs typeface="Trebuchet MS"/>
              </a:rPr>
              <a:t> </a:t>
            </a:r>
            <a:r>
              <a:rPr dirty="0" sz="1050" spc="-25">
                <a:latin typeface="Helvetica Neue"/>
                <a:cs typeface="Trebuchet MS"/>
              </a:rPr>
              <a:t>19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2763896" y="6340474"/>
            <a:ext cx="84836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10">
                <a:latin typeface="Helvetica Neue"/>
                <a:cs typeface="Trebuchet MS"/>
              </a:rPr>
              <a:t>Mentions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2906175" y="5483224"/>
            <a:ext cx="56388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550" b="1">
                <a:latin typeface="Helvetica Neue"/>
                <a:cs typeface="Tahoma"/>
              </a:rPr>
              <a:t>0</a:t>
            </a:r>
            <a:endParaRPr sz="6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28612" y="328612"/>
            <a:ext cx="14706600" cy="7200900"/>
          </a:xfrm>
          <a:custGeom>
            <a:avLst/>
            <a:gdLst/>
            <a:ahLst/>
            <a:cxnLst/>
            <a:rect l="l" t="t" r="r" b="b"/>
            <a:pathLst>
              <a:path w="14592300" h="7200900">
                <a:moveTo>
                  <a:pt x="0" y="7167561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4"/>
                </a:lnTo>
                <a:lnTo>
                  <a:pt x="2537" y="20579"/>
                </a:lnTo>
                <a:lnTo>
                  <a:pt x="4229" y="16495"/>
                </a:lnTo>
                <a:lnTo>
                  <a:pt x="6638" y="12890"/>
                </a:lnTo>
                <a:lnTo>
                  <a:pt x="9764" y="9764"/>
                </a:lnTo>
                <a:lnTo>
                  <a:pt x="12890" y="6638"/>
                </a:lnTo>
                <a:lnTo>
                  <a:pt x="16495" y="4229"/>
                </a:lnTo>
                <a:lnTo>
                  <a:pt x="20579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7" y="0"/>
                </a:lnTo>
                <a:lnTo>
                  <a:pt x="14558961" y="0"/>
                </a:lnTo>
                <a:lnTo>
                  <a:pt x="14563380" y="0"/>
                </a:lnTo>
                <a:lnTo>
                  <a:pt x="14567632" y="845"/>
                </a:lnTo>
                <a:lnTo>
                  <a:pt x="14571716" y="2537"/>
                </a:lnTo>
                <a:lnTo>
                  <a:pt x="14575801" y="4229"/>
                </a:lnTo>
                <a:lnTo>
                  <a:pt x="14592298" y="33337"/>
                </a:lnTo>
                <a:lnTo>
                  <a:pt x="14592298" y="7167561"/>
                </a:lnTo>
                <a:lnTo>
                  <a:pt x="14571716" y="7198360"/>
                </a:lnTo>
                <a:lnTo>
                  <a:pt x="14567632" y="7200052"/>
                </a:lnTo>
                <a:lnTo>
                  <a:pt x="14563380" y="7200898"/>
                </a:lnTo>
                <a:lnTo>
                  <a:pt x="14558961" y="7200899"/>
                </a:lnTo>
                <a:lnTo>
                  <a:pt x="33337" y="7200899"/>
                </a:lnTo>
                <a:lnTo>
                  <a:pt x="28916" y="7200898"/>
                </a:lnTo>
                <a:lnTo>
                  <a:pt x="24664" y="7200052"/>
                </a:lnTo>
                <a:lnTo>
                  <a:pt x="20579" y="7198360"/>
                </a:lnTo>
                <a:lnTo>
                  <a:pt x="16495" y="7196668"/>
                </a:lnTo>
                <a:lnTo>
                  <a:pt x="12890" y="7194260"/>
                </a:lnTo>
                <a:lnTo>
                  <a:pt x="9764" y="7191134"/>
                </a:lnTo>
                <a:lnTo>
                  <a:pt x="6638" y="7188008"/>
                </a:lnTo>
                <a:lnTo>
                  <a:pt x="4229" y="7184402"/>
                </a:lnTo>
                <a:lnTo>
                  <a:pt x="2537" y="7180318"/>
                </a:lnTo>
                <a:lnTo>
                  <a:pt x="845" y="7176234"/>
                </a:lnTo>
                <a:lnTo>
                  <a:pt x="0" y="7171982"/>
                </a:lnTo>
                <a:lnTo>
                  <a:pt x="0" y="7167561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434975" y="473075"/>
            <a:ext cx="17030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0" b="1">
                <a:latin typeface="Helvetica Neue"/>
                <a:cs typeface="Tahoma"/>
              </a:rPr>
              <a:t>Highest</a:t>
            </a:r>
            <a:r>
              <a:rPr dirty="0" sz="1200" spc="-40" b="1">
                <a:latin typeface="Helvetica Neue"/>
                <a:cs typeface="Tahoma"/>
              </a:rPr>
              <a:t> </a:t>
            </a:r>
            <a:r>
              <a:rPr dirty="0" sz="1200" spc="-35" b="1">
                <a:latin typeface="Helvetica Neue"/>
                <a:cs typeface="Tahoma"/>
              </a:rPr>
              <a:t>news </a:t>
            </a:r>
            <a:r>
              <a:rPr dirty="0" sz="1200" spc="-20" b="1">
                <a:latin typeface="Helvetica Neue"/>
                <a:cs typeface="Tahoma"/>
              </a:rPr>
              <a:t>articles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452437" y="938212"/>
            <a:ext cx="2876550" cy="2638425"/>
          </a:xfrm>
          <a:custGeom>
            <a:avLst/>
            <a:gdLst/>
            <a:ahLst/>
            <a:cxnLst/>
            <a:rect l="l" t="t" r="r" b="b"/>
            <a:pathLst>
              <a:path w="2762250" h="2638425">
                <a:moveTo>
                  <a:pt x="0" y="2605087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4"/>
                </a:lnTo>
                <a:lnTo>
                  <a:pt x="28916" y="0"/>
                </a:lnTo>
                <a:lnTo>
                  <a:pt x="33337" y="0"/>
                </a:lnTo>
                <a:lnTo>
                  <a:pt x="2728912" y="0"/>
                </a:lnTo>
                <a:lnTo>
                  <a:pt x="2733332" y="0"/>
                </a:lnTo>
                <a:lnTo>
                  <a:pt x="2737585" y="845"/>
                </a:lnTo>
                <a:lnTo>
                  <a:pt x="2762249" y="33337"/>
                </a:lnTo>
                <a:lnTo>
                  <a:pt x="2762249" y="2605087"/>
                </a:lnTo>
                <a:lnTo>
                  <a:pt x="2737585" y="2637578"/>
                </a:lnTo>
                <a:lnTo>
                  <a:pt x="2728912" y="2638424"/>
                </a:lnTo>
                <a:lnTo>
                  <a:pt x="33337" y="2638424"/>
                </a:lnTo>
                <a:lnTo>
                  <a:pt x="845" y="2613760"/>
                </a:lnTo>
                <a:lnTo>
                  <a:pt x="0" y="2609507"/>
                </a:lnTo>
                <a:lnTo>
                  <a:pt x="0" y="2605087"/>
                </a:lnTo>
              </a:path>
            </a:pathLst>
          </a:custGeom>
          <a:ln w="9524">
            <a:solidFill>
              <a:srgbClr val="E0E0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520700" y="3263900"/>
            <a:ext cx="16598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5" b="1">
                <a:solidFill>
                  <a:srgbClr val="595959"/>
                </a:solidFill>
                <a:latin typeface="Helvetica Neue"/>
                <a:cs typeface="Tahoma"/>
              </a:rPr>
              <a:t>15.1M</a:t>
            </a:r>
            <a:r>
              <a:rPr dirty="0" sz="900" spc="-15" b="1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dirty="0" sz="900" b="1">
                <a:solidFill>
                  <a:srgbClr val="595959"/>
                </a:solidFill>
                <a:latin typeface="Helvetica Neue"/>
                <a:cs typeface="Tahoma"/>
              </a:rPr>
              <a:t>Reach</a:t>
            </a:r>
            <a:r>
              <a:rPr dirty="0" sz="900" spc="300" b="1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dirty="0" sz="900" spc="-80" b="1">
                <a:solidFill>
                  <a:srgbClr val="595959"/>
                </a:solidFill>
                <a:latin typeface="Helvetica Neue"/>
                <a:cs typeface="Tahoma"/>
              </a:rPr>
              <a:t>2</a:t>
            </a:r>
            <a:r>
              <a:rPr dirty="0" sz="900" spc="-15" b="1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dirty="0" sz="900" spc="-10" b="1">
                <a:solidFill>
                  <a:srgbClr val="595959"/>
                </a:solidFill>
                <a:latin typeface="Helvetica Neue"/>
                <a:cs typeface="Tahoma"/>
              </a:rPr>
              <a:t>Social</a:t>
            </a:r>
            <a:r>
              <a:rPr dirty="0" sz="900" spc="-20" b="1">
                <a:solidFill>
                  <a:srgbClr val="595959"/>
                </a:solidFill>
                <a:latin typeface="Helvetica Neue"/>
                <a:cs typeface="Tahoma"/>
              </a:rPr>
              <a:t> Echo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3057524" y="933449"/>
            <a:ext cx="3057525" cy="2647950"/>
            <a:chOff x="3057524" y="933449"/>
            <a:chExt cx="3057525" cy="2647950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57524" y="3314699"/>
              <a:ext cx="76200" cy="76199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3357561" y="938212"/>
              <a:ext cx="2752725" cy="2638425"/>
            </a:xfrm>
            <a:custGeom>
              <a:avLst/>
              <a:gdLst/>
              <a:ahLst/>
              <a:cxnLst/>
              <a:rect l="l" t="t" r="r" b="b"/>
              <a:pathLst>
                <a:path w="2752725" h="2638425">
                  <a:moveTo>
                    <a:pt x="0" y="2605087"/>
                  </a:moveTo>
                  <a:lnTo>
                    <a:pt x="0" y="33337"/>
                  </a:lnTo>
                  <a:lnTo>
                    <a:pt x="0" y="28916"/>
                  </a:lnTo>
                  <a:lnTo>
                    <a:pt x="845" y="24664"/>
                  </a:lnTo>
                  <a:lnTo>
                    <a:pt x="2537" y="20579"/>
                  </a:lnTo>
                  <a:lnTo>
                    <a:pt x="4229" y="16495"/>
                  </a:lnTo>
                  <a:lnTo>
                    <a:pt x="6638" y="12890"/>
                  </a:lnTo>
                  <a:lnTo>
                    <a:pt x="9764" y="9764"/>
                  </a:lnTo>
                  <a:lnTo>
                    <a:pt x="12890" y="6638"/>
                  </a:lnTo>
                  <a:lnTo>
                    <a:pt x="16495" y="4229"/>
                  </a:lnTo>
                  <a:lnTo>
                    <a:pt x="20579" y="2537"/>
                  </a:lnTo>
                  <a:lnTo>
                    <a:pt x="24664" y="845"/>
                  </a:lnTo>
                  <a:lnTo>
                    <a:pt x="28916" y="0"/>
                  </a:lnTo>
                  <a:lnTo>
                    <a:pt x="33337" y="0"/>
                  </a:lnTo>
                  <a:lnTo>
                    <a:pt x="2719387" y="0"/>
                  </a:lnTo>
                  <a:lnTo>
                    <a:pt x="2723807" y="0"/>
                  </a:lnTo>
                  <a:lnTo>
                    <a:pt x="2728060" y="845"/>
                  </a:lnTo>
                  <a:lnTo>
                    <a:pt x="2732144" y="2537"/>
                  </a:lnTo>
                  <a:lnTo>
                    <a:pt x="2736228" y="4229"/>
                  </a:lnTo>
                  <a:lnTo>
                    <a:pt x="2739834" y="6638"/>
                  </a:lnTo>
                  <a:lnTo>
                    <a:pt x="2742960" y="9764"/>
                  </a:lnTo>
                  <a:lnTo>
                    <a:pt x="2746086" y="12890"/>
                  </a:lnTo>
                  <a:lnTo>
                    <a:pt x="2752724" y="33337"/>
                  </a:lnTo>
                  <a:lnTo>
                    <a:pt x="2752724" y="2605087"/>
                  </a:lnTo>
                  <a:lnTo>
                    <a:pt x="2732144" y="2635886"/>
                  </a:lnTo>
                  <a:lnTo>
                    <a:pt x="2728060" y="2637578"/>
                  </a:lnTo>
                  <a:lnTo>
                    <a:pt x="2723807" y="2638424"/>
                  </a:lnTo>
                  <a:lnTo>
                    <a:pt x="2719387" y="2638424"/>
                  </a:lnTo>
                  <a:lnTo>
                    <a:pt x="33337" y="2638424"/>
                  </a:lnTo>
                  <a:lnTo>
                    <a:pt x="9764" y="2628660"/>
                  </a:lnTo>
                  <a:lnTo>
                    <a:pt x="6638" y="2625533"/>
                  </a:lnTo>
                  <a:lnTo>
                    <a:pt x="4229" y="2621928"/>
                  </a:lnTo>
                  <a:lnTo>
                    <a:pt x="2537" y="2617844"/>
                  </a:lnTo>
                  <a:lnTo>
                    <a:pt x="845" y="2613760"/>
                  </a:lnTo>
                  <a:lnTo>
                    <a:pt x="0" y="2609507"/>
                  </a:lnTo>
                  <a:lnTo>
                    <a:pt x="0" y="2605087"/>
                  </a:lnTo>
                </a:path>
              </a:pathLst>
            </a:custGeom>
            <a:ln w="9524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3421955" y="3263900"/>
            <a:ext cx="16598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5" b="1">
                <a:solidFill>
                  <a:srgbClr val="595959"/>
                </a:solidFill>
                <a:latin typeface="Helvetica Neue"/>
                <a:cs typeface="Tahoma"/>
              </a:rPr>
              <a:t>12.6M</a:t>
            </a:r>
            <a:r>
              <a:rPr dirty="0" sz="900" spc="-15" b="1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dirty="0" sz="900" b="1">
                <a:solidFill>
                  <a:srgbClr val="595959"/>
                </a:solidFill>
                <a:latin typeface="Helvetica Neue"/>
                <a:cs typeface="Tahoma"/>
              </a:rPr>
              <a:t>Reach</a:t>
            </a:r>
            <a:r>
              <a:rPr dirty="0" sz="900" spc="300" b="1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dirty="0" sz="900" spc="-80" b="1">
                <a:solidFill>
                  <a:srgbClr val="595959"/>
                </a:solidFill>
                <a:latin typeface="Helvetica Neue"/>
                <a:cs typeface="Tahoma"/>
              </a:rPr>
              <a:t>0</a:t>
            </a:r>
            <a:r>
              <a:rPr dirty="0" sz="900" spc="-15" b="1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dirty="0" sz="900" spc="-10" b="1">
                <a:solidFill>
                  <a:srgbClr val="595959"/>
                </a:solidFill>
                <a:latin typeface="Helvetica Neue"/>
                <a:cs typeface="Tahoma"/>
              </a:rPr>
              <a:t>Social</a:t>
            </a:r>
            <a:r>
              <a:rPr dirty="0" sz="900" spc="-20" b="1">
                <a:solidFill>
                  <a:srgbClr val="595959"/>
                </a:solidFill>
                <a:latin typeface="Helvetica Neue"/>
                <a:cs typeface="Tahoma"/>
              </a:rPr>
              <a:t> Echo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5953124" y="933449"/>
            <a:ext cx="3067050" cy="2647950"/>
            <a:chOff x="5953124" y="933449"/>
            <a:chExt cx="3067050" cy="2647950"/>
          </a:xfrm>
        </p:grpSpPr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53124" y="3314699"/>
              <a:ext cx="76199" cy="76199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6253161" y="938212"/>
              <a:ext cx="2762250" cy="2638425"/>
            </a:xfrm>
            <a:custGeom>
              <a:avLst/>
              <a:gdLst/>
              <a:ahLst/>
              <a:cxnLst/>
              <a:rect l="l" t="t" r="r" b="b"/>
              <a:pathLst>
                <a:path w="2762250" h="2638425">
                  <a:moveTo>
                    <a:pt x="0" y="2605087"/>
                  </a:moveTo>
                  <a:lnTo>
                    <a:pt x="0" y="33337"/>
                  </a:lnTo>
                  <a:lnTo>
                    <a:pt x="0" y="28916"/>
                  </a:lnTo>
                  <a:lnTo>
                    <a:pt x="845" y="24664"/>
                  </a:lnTo>
                  <a:lnTo>
                    <a:pt x="2537" y="20579"/>
                  </a:lnTo>
                  <a:lnTo>
                    <a:pt x="4229" y="16495"/>
                  </a:lnTo>
                  <a:lnTo>
                    <a:pt x="6638" y="12890"/>
                  </a:lnTo>
                  <a:lnTo>
                    <a:pt x="9764" y="9764"/>
                  </a:lnTo>
                  <a:lnTo>
                    <a:pt x="12890" y="6638"/>
                  </a:lnTo>
                  <a:lnTo>
                    <a:pt x="16496" y="4229"/>
                  </a:lnTo>
                  <a:lnTo>
                    <a:pt x="20580" y="2537"/>
                  </a:lnTo>
                  <a:lnTo>
                    <a:pt x="24664" y="845"/>
                  </a:lnTo>
                  <a:lnTo>
                    <a:pt x="28916" y="0"/>
                  </a:lnTo>
                  <a:lnTo>
                    <a:pt x="33338" y="0"/>
                  </a:lnTo>
                  <a:lnTo>
                    <a:pt x="2728912" y="0"/>
                  </a:lnTo>
                  <a:lnTo>
                    <a:pt x="2733332" y="0"/>
                  </a:lnTo>
                  <a:lnTo>
                    <a:pt x="2737585" y="845"/>
                  </a:lnTo>
                  <a:lnTo>
                    <a:pt x="2741669" y="2537"/>
                  </a:lnTo>
                  <a:lnTo>
                    <a:pt x="2745753" y="4229"/>
                  </a:lnTo>
                  <a:lnTo>
                    <a:pt x="2762250" y="33337"/>
                  </a:lnTo>
                  <a:lnTo>
                    <a:pt x="2762250" y="2605087"/>
                  </a:lnTo>
                  <a:lnTo>
                    <a:pt x="2741669" y="2635886"/>
                  </a:lnTo>
                  <a:lnTo>
                    <a:pt x="2737585" y="2637578"/>
                  </a:lnTo>
                  <a:lnTo>
                    <a:pt x="2733332" y="2638424"/>
                  </a:lnTo>
                  <a:lnTo>
                    <a:pt x="2728912" y="2638424"/>
                  </a:lnTo>
                  <a:lnTo>
                    <a:pt x="33338" y="2638424"/>
                  </a:lnTo>
                  <a:lnTo>
                    <a:pt x="2537" y="2617844"/>
                  </a:lnTo>
                  <a:lnTo>
                    <a:pt x="845" y="2613760"/>
                  </a:lnTo>
                  <a:lnTo>
                    <a:pt x="0" y="2609507"/>
                  </a:lnTo>
                  <a:lnTo>
                    <a:pt x="0" y="2605087"/>
                  </a:lnTo>
                </a:path>
              </a:pathLst>
            </a:custGeom>
            <a:ln w="9524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6323210" y="3263900"/>
            <a:ext cx="16598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5" b="1">
                <a:solidFill>
                  <a:srgbClr val="595959"/>
                </a:solidFill>
                <a:latin typeface="Helvetica Neue"/>
                <a:cs typeface="Tahoma"/>
              </a:rPr>
              <a:t>3.42M</a:t>
            </a:r>
            <a:r>
              <a:rPr dirty="0" sz="900" spc="-15" b="1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dirty="0" sz="900" b="1">
                <a:solidFill>
                  <a:srgbClr val="595959"/>
                </a:solidFill>
                <a:latin typeface="Helvetica Neue"/>
                <a:cs typeface="Tahoma"/>
              </a:rPr>
              <a:t>Reach</a:t>
            </a:r>
            <a:r>
              <a:rPr dirty="0" sz="900" spc="300" b="1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dirty="0" sz="900" spc="-80" b="1">
                <a:solidFill>
                  <a:srgbClr val="595959"/>
                </a:solidFill>
                <a:latin typeface="Helvetica Neue"/>
                <a:cs typeface="Tahoma"/>
              </a:rPr>
              <a:t>0</a:t>
            </a:r>
            <a:r>
              <a:rPr dirty="0" sz="900" spc="-15" b="1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dirty="0" sz="900" spc="-10" b="1">
                <a:solidFill>
                  <a:srgbClr val="595959"/>
                </a:solidFill>
                <a:latin typeface="Helvetica Neue"/>
                <a:cs typeface="Tahoma"/>
              </a:rPr>
              <a:t>Social</a:t>
            </a:r>
            <a:r>
              <a:rPr dirty="0" sz="900" spc="-20" b="1">
                <a:solidFill>
                  <a:srgbClr val="595959"/>
                </a:solidFill>
                <a:latin typeface="Helvetica Neue"/>
                <a:cs typeface="Tahoma"/>
              </a:rPr>
              <a:t> Echo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8858248" y="933449"/>
            <a:ext cx="3057525" cy="2647950"/>
            <a:chOff x="8858248" y="933449"/>
            <a:chExt cx="3057525" cy="2647950"/>
          </a:xfrm>
        </p:grpSpPr>
        <p:pic>
          <p:nvPicPr>
            <p:cNvPr id="15" name="object 1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58248" y="3314699"/>
              <a:ext cx="76200" cy="76199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9158285" y="938212"/>
              <a:ext cx="2752725" cy="2638425"/>
            </a:xfrm>
            <a:custGeom>
              <a:avLst/>
              <a:gdLst/>
              <a:ahLst/>
              <a:cxnLst/>
              <a:rect l="l" t="t" r="r" b="b"/>
              <a:pathLst>
                <a:path w="2752725" h="2638425">
                  <a:moveTo>
                    <a:pt x="0" y="2605087"/>
                  </a:moveTo>
                  <a:lnTo>
                    <a:pt x="0" y="33337"/>
                  </a:lnTo>
                  <a:lnTo>
                    <a:pt x="0" y="28916"/>
                  </a:lnTo>
                  <a:lnTo>
                    <a:pt x="845" y="24664"/>
                  </a:lnTo>
                  <a:lnTo>
                    <a:pt x="2537" y="20579"/>
                  </a:lnTo>
                  <a:lnTo>
                    <a:pt x="4228" y="16495"/>
                  </a:lnTo>
                  <a:lnTo>
                    <a:pt x="6637" y="12890"/>
                  </a:lnTo>
                  <a:lnTo>
                    <a:pt x="9764" y="9764"/>
                  </a:lnTo>
                  <a:lnTo>
                    <a:pt x="12890" y="6638"/>
                  </a:lnTo>
                  <a:lnTo>
                    <a:pt x="16495" y="4229"/>
                  </a:lnTo>
                  <a:lnTo>
                    <a:pt x="20579" y="2537"/>
                  </a:lnTo>
                  <a:lnTo>
                    <a:pt x="24663" y="845"/>
                  </a:lnTo>
                  <a:lnTo>
                    <a:pt x="28916" y="0"/>
                  </a:lnTo>
                  <a:lnTo>
                    <a:pt x="33338" y="0"/>
                  </a:lnTo>
                  <a:lnTo>
                    <a:pt x="2719387" y="0"/>
                  </a:lnTo>
                  <a:lnTo>
                    <a:pt x="2723807" y="0"/>
                  </a:lnTo>
                  <a:lnTo>
                    <a:pt x="2728059" y="845"/>
                  </a:lnTo>
                  <a:lnTo>
                    <a:pt x="2732143" y="2537"/>
                  </a:lnTo>
                  <a:lnTo>
                    <a:pt x="2736228" y="4229"/>
                  </a:lnTo>
                  <a:lnTo>
                    <a:pt x="2752725" y="33337"/>
                  </a:lnTo>
                  <a:lnTo>
                    <a:pt x="2752725" y="2605087"/>
                  </a:lnTo>
                  <a:lnTo>
                    <a:pt x="2732143" y="2635886"/>
                  </a:lnTo>
                  <a:lnTo>
                    <a:pt x="2728059" y="2637578"/>
                  </a:lnTo>
                  <a:lnTo>
                    <a:pt x="2723807" y="2638424"/>
                  </a:lnTo>
                  <a:lnTo>
                    <a:pt x="2719387" y="2638424"/>
                  </a:lnTo>
                  <a:lnTo>
                    <a:pt x="33338" y="2638424"/>
                  </a:lnTo>
                  <a:lnTo>
                    <a:pt x="28916" y="2638424"/>
                  </a:lnTo>
                  <a:lnTo>
                    <a:pt x="24663" y="2637578"/>
                  </a:lnTo>
                  <a:lnTo>
                    <a:pt x="20579" y="2635886"/>
                  </a:lnTo>
                  <a:lnTo>
                    <a:pt x="16495" y="2634194"/>
                  </a:lnTo>
                  <a:lnTo>
                    <a:pt x="12890" y="2631786"/>
                  </a:lnTo>
                  <a:lnTo>
                    <a:pt x="9764" y="2628660"/>
                  </a:lnTo>
                  <a:lnTo>
                    <a:pt x="6637" y="2625533"/>
                  </a:lnTo>
                  <a:lnTo>
                    <a:pt x="4228" y="2621928"/>
                  </a:lnTo>
                  <a:lnTo>
                    <a:pt x="2537" y="2617844"/>
                  </a:lnTo>
                  <a:lnTo>
                    <a:pt x="845" y="2613760"/>
                  </a:lnTo>
                  <a:lnTo>
                    <a:pt x="0" y="2609507"/>
                  </a:lnTo>
                  <a:lnTo>
                    <a:pt x="0" y="2605087"/>
                  </a:lnTo>
                </a:path>
              </a:pathLst>
            </a:custGeom>
            <a:ln w="9524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9224615" y="3263900"/>
            <a:ext cx="16598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5" b="1">
                <a:solidFill>
                  <a:srgbClr val="595959"/>
                </a:solidFill>
                <a:latin typeface="Helvetica Neue"/>
                <a:cs typeface="Tahoma"/>
              </a:rPr>
              <a:t>1.51M</a:t>
            </a:r>
            <a:r>
              <a:rPr dirty="0" sz="900" spc="-15" b="1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dirty="0" sz="900" b="1">
                <a:solidFill>
                  <a:srgbClr val="595959"/>
                </a:solidFill>
                <a:latin typeface="Helvetica Neue"/>
                <a:cs typeface="Tahoma"/>
              </a:rPr>
              <a:t>Reach</a:t>
            </a:r>
            <a:r>
              <a:rPr dirty="0" sz="900" spc="300" b="1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dirty="0" sz="900" spc="-80" b="1">
                <a:solidFill>
                  <a:srgbClr val="595959"/>
                </a:solidFill>
                <a:latin typeface="Helvetica Neue"/>
                <a:cs typeface="Tahoma"/>
              </a:rPr>
              <a:t>1</a:t>
            </a:r>
            <a:r>
              <a:rPr dirty="0" sz="900" spc="-15" b="1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dirty="0" sz="900" spc="-10" b="1">
                <a:solidFill>
                  <a:srgbClr val="595959"/>
                </a:solidFill>
                <a:latin typeface="Helvetica Neue"/>
                <a:cs typeface="Tahoma"/>
              </a:rPr>
              <a:t>Social</a:t>
            </a:r>
            <a:r>
              <a:rPr dirty="0" sz="900" spc="-20" b="1">
                <a:solidFill>
                  <a:srgbClr val="595959"/>
                </a:solidFill>
                <a:latin typeface="Helvetica Neue"/>
                <a:cs typeface="Tahoma"/>
              </a:rPr>
              <a:t> Echo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11753847" y="933449"/>
            <a:ext cx="3053080" cy="2647950"/>
            <a:chOff x="11753847" y="933449"/>
            <a:chExt cx="3053080" cy="2647950"/>
          </a:xfrm>
        </p:grpSpPr>
        <p:pic>
          <p:nvPicPr>
            <p:cNvPr id="19" name="object 1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53847" y="3314699"/>
              <a:ext cx="76201" cy="76199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12053885" y="938212"/>
              <a:ext cx="2748280" cy="2638425"/>
            </a:xfrm>
            <a:custGeom>
              <a:avLst/>
              <a:gdLst/>
              <a:ahLst/>
              <a:cxnLst/>
              <a:rect l="l" t="t" r="r" b="b"/>
              <a:pathLst>
                <a:path w="2748280" h="2638425">
                  <a:moveTo>
                    <a:pt x="2747964" y="2632717"/>
                  </a:moveTo>
                  <a:lnTo>
                    <a:pt x="2728913" y="2638424"/>
                  </a:lnTo>
                  <a:lnTo>
                    <a:pt x="33338" y="2638424"/>
                  </a:lnTo>
                  <a:lnTo>
                    <a:pt x="846" y="2613760"/>
                  </a:lnTo>
                  <a:lnTo>
                    <a:pt x="0" y="2609507"/>
                  </a:lnTo>
                  <a:lnTo>
                    <a:pt x="1" y="2605087"/>
                  </a:lnTo>
                  <a:lnTo>
                    <a:pt x="1" y="33337"/>
                  </a:lnTo>
                  <a:lnTo>
                    <a:pt x="24663" y="845"/>
                  </a:lnTo>
                  <a:lnTo>
                    <a:pt x="28916" y="0"/>
                  </a:lnTo>
                  <a:lnTo>
                    <a:pt x="33338" y="0"/>
                  </a:lnTo>
                  <a:lnTo>
                    <a:pt x="2728135" y="0"/>
                  </a:lnTo>
                </a:path>
              </a:pathLst>
            </a:custGeom>
            <a:ln w="9524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12125869" y="3263900"/>
            <a:ext cx="16598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5" b="1">
                <a:solidFill>
                  <a:srgbClr val="595959"/>
                </a:solidFill>
                <a:latin typeface="Helvetica Neue"/>
                <a:cs typeface="Tahoma"/>
              </a:rPr>
              <a:t>1.51M</a:t>
            </a:r>
            <a:r>
              <a:rPr dirty="0" sz="900" spc="-15" b="1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dirty="0" sz="900" b="1">
                <a:solidFill>
                  <a:srgbClr val="595959"/>
                </a:solidFill>
                <a:latin typeface="Helvetica Neue"/>
                <a:cs typeface="Tahoma"/>
              </a:rPr>
              <a:t>Reach</a:t>
            </a:r>
            <a:r>
              <a:rPr dirty="0" sz="900" spc="300" b="1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dirty="0" sz="900" spc="-80" b="1">
                <a:solidFill>
                  <a:srgbClr val="595959"/>
                </a:solidFill>
                <a:latin typeface="Helvetica Neue"/>
                <a:cs typeface="Tahoma"/>
              </a:rPr>
              <a:t>0</a:t>
            </a:r>
            <a:r>
              <a:rPr dirty="0" sz="900" spc="-15" b="1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dirty="0" sz="900" spc="-10" b="1">
                <a:solidFill>
                  <a:srgbClr val="595959"/>
                </a:solidFill>
                <a:latin typeface="Helvetica Neue"/>
                <a:cs typeface="Tahoma"/>
              </a:rPr>
              <a:t>Social</a:t>
            </a:r>
            <a:r>
              <a:rPr dirty="0" sz="900" spc="-20" b="1">
                <a:solidFill>
                  <a:srgbClr val="595959"/>
                </a:solidFill>
                <a:latin typeface="Helvetica Neue"/>
                <a:cs typeface="Tahoma"/>
              </a:rPr>
              <a:t> Echo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447674" y="3314699"/>
            <a:ext cx="14287500" cy="3028950"/>
            <a:chOff x="447674" y="3314699"/>
            <a:chExt cx="14287500" cy="3028950"/>
          </a:xfrm>
        </p:grpSpPr>
        <p:pic>
          <p:nvPicPr>
            <p:cNvPr id="23" name="object 2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58971" y="3314699"/>
              <a:ext cx="76201" cy="76199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452437" y="3700462"/>
              <a:ext cx="2762250" cy="2638425"/>
            </a:xfrm>
            <a:custGeom>
              <a:avLst/>
              <a:gdLst/>
              <a:ahLst/>
              <a:cxnLst/>
              <a:rect l="l" t="t" r="r" b="b"/>
              <a:pathLst>
                <a:path w="2762250" h="2638425">
                  <a:moveTo>
                    <a:pt x="0" y="2605087"/>
                  </a:moveTo>
                  <a:lnTo>
                    <a:pt x="0" y="33337"/>
                  </a:lnTo>
                  <a:lnTo>
                    <a:pt x="0" y="28916"/>
                  </a:lnTo>
                  <a:lnTo>
                    <a:pt x="845" y="24663"/>
                  </a:lnTo>
                  <a:lnTo>
                    <a:pt x="2537" y="20579"/>
                  </a:lnTo>
                  <a:lnTo>
                    <a:pt x="4229" y="16495"/>
                  </a:lnTo>
                  <a:lnTo>
                    <a:pt x="6638" y="12889"/>
                  </a:lnTo>
                  <a:lnTo>
                    <a:pt x="9764" y="9764"/>
                  </a:lnTo>
                  <a:lnTo>
                    <a:pt x="12890" y="6637"/>
                  </a:lnTo>
                  <a:lnTo>
                    <a:pt x="16495" y="4229"/>
                  </a:lnTo>
                  <a:lnTo>
                    <a:pt x="20579" y="2537"/>
                  </a:lnTo>
                  <a:lnTo>
                    <a:pt x="24664" y="845"/>
                  </a:lnTo>
                  <a:lnTo>
                    <a:pt x="28916" y="0"/>
                  </a:lnTo>
                  <a:lnTo>
                    <a:pt x="33337" y="0"/>
                  </a:lnTo>
                  <a:lnTo>
                    <a:pt x="2728912" y="0"/>
                  </a:lnTo>
                  <a:lnTo>
                    <a:pt x="2733332" y="0"/>
                  </a:lnTo>
                  <a:lnTo>
                    <a:pt x="2737585" y="845"/>
                  </a:lnTo>
                  <a:lnTo>
                    <a:pt x="2741669" y="2537"/>
                  </a:lnTo>
                  <a:lnTo>
                    <a:pt x="2745753" y="4229"/>
                  </a:lnTo>
                  <a:lnTo>
                    <a:pt x="2749358" y="6637"/>
                  </a:lnTo>
                  <a:lnTo>
                    <a:pt x="2752485" y="9764"/>
                  </a:lnTo>
                  <a:lnTo>
                    <a:pt x="2755610" y="12889"/>
                  </a:lnTo>
                  <a:lnTo>
                    <a:pt x="2762249" y="33337"/>
                  </a:lnTo>
                  <a:lnTo>
                    <a:pt x="2762249" y="2605087"/>
                  </a:lnTo>
                  <a:lnTo>
                    <a:pt x="2762249" y="2609507"/>
                  </a:lnTo>
                  <a:lnTo>
                    <a:pt x="2761403" y="2613759"/>
                  </a:lnTo>
                  <a:lnTo>
                    <a:pt x="2759711" y="2617843"/>
                  </a:lnTo>
                  <a:lnTo>
                    <a:pt x="2758019" y="2621928"/>
                  </a:lnTo>
                  <a:lnTo>
                    <a:pt x="2728912" y="2638424"/>
                  </a:lnTo>
                  <a:lnTo>
                    <a:pt x="33337" y="2638424"/>
                  </a:lnTo>
                  <a:lnTo>
                    <a:pt x="2537" y="2617843"/>
                  </a:lnTo>
                  <a:lnTo>
                    <a:pt x="845" y="2613759"/>
                  </a:lnTo>
                  <a:lnTo>
                    <a:pt x="0" y="2609507"/>
                  </a:lnTo>
                  <a:lnTo>
                    <a:pt x="0" y="2605087"/>
                  </a:lnTo>
                </a:path>
              </a:pathLst>
            </a:custGeom>
            <a:ln w="9524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/>
          <p:nvPr/>
        </p:nvSpPr>
        <p:spPr>
          <a:xfrm>
            <a:off x="520700" y="6026149"/>
            <a:ext cx="16598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5" b="1">
                <a:solidFill>
                  <a:srgbClr val="595959"/>
                </a:solidFill>
                <a:latin typeface="Helvetica Neue"/>
                <a:cs typeface="Tahoma"/>
              </a:rPr>
              <a:t>1.25M</a:t>
            </a:r>
            <a:r>
              <a:rPr dirty="0" sz="900" spc="-15" b="1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dirty="0" sz="900" b="1">
                <a:solidFill>
                  <a:srgbClr val="595959"/>
                </a:solidFill>
                <a:latin typeface="Helvetica Neue"/>
                <a:cs typeface="Tahoma"/>
              </a:rPr>
              <a:t>Reach</a:t>
            </a:r>
            <a:r>
              <a:rPr dirty="0" sz="900" spc="300" b="1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dirty="0" sz="900" spc="-80" b="1">
                <a:solidFill>
                  <a:srgbClr val="595959"/>
                </a:solidFill>
                <a:latin typeface="Helvetica Neue"/>
                <a:cs typeface="Tahoma"/>
              </a:rPr>
              <a:t>0</a:t>
            </a:r>
            <a:r>
              <a:rPr dirty="0" sz="900" spc="-15" b="1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dirty="0" sz="900" spc="-10" b="1">
                <a:solidFill>
                  <a:srgbClr val="595959"/>
                </a:solidFill>
                <a:latin typeface="Helvetica Neue"/>
                <a:cs typeface="Tahoma"/>
              </a:rPr>
              <a:t>Social</a:t>
            </a:r>
            <a:r>
              <a:rPr dirty="0" sz="900" spc="-20" b="1">
                <a:solidFill>
                  <a:srgbClr val="595959"/>
                </a:solidFill>
                <a:latin typeface="Helvetica Neue"/>
                <a:cs typeface="Tahoma"/>
              </a:rPr>
              <a:t> Echo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3057524" y="3695699"/>
            <a:ext cx="3057525" cy="2647950"/>
            <a:chOff x="3057524" y="3695699"/>
            <a:chExt cx="3057525" cy="2647950"/>
          </a:xfrm>
        </p:grpSpPr>
        <p:pic>
          <p:nvPicPr>
            <p:cNvPr id="27" name="object 2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57524" y="6076949"/>
              <a:ext cx="76200" cy="76199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3357561" y="3700462"/>
              <a:ext cx="2752725" cy="2638425"/>
            </a:xfrm>
            <a:custGeom>
              <a:avLst/>
              <a:gdLst/>
              <a:ahLst/>
              <a:cxnLst/>
              <a:rect l="l" t="t" r="r" b="b"/>
              <a:pathLst>
                <a:path w="2752725" h="2638425">
                  <a:moveTo>
                    <a:pt x="0" y="2605087"/>
                  </a:moveTo>
                  <a:lnTo>
                    <a:pt x="0" y="33337"/>
                  </a:lnTo>
                  <a:lnTo>
                    <a:pt x="0" y="28916"/>
                  </a:lnTo>
                  <a:lnTo>
                    <a:pt x="845" y="24663"/>
                  </a:lnTo>
                  <a:lnTo>
                    <a:pt x="2537" y="20579"/>
                  </a:lnTo>
                  <a:lnTo>
                    <a:pt x="4229" y="16495"/>
                  </a:lnTo>
                  <a:lnTo>
                    <a:pt x="6638" y="12889"/>
                  </a:lnTo>
                  <a:lnTo>
                    <a:pt x="9764" y="9764"/>
                  </a:lnTo>
                  <a:lnTo>
                    <a:pt x="12890" y="6637"/>
                  </a:lnTo>
                  <a:lnTo>
                    <a:pt x="16495" y="4229"/>
                  </a:lnTo>
                  <a:lnTo>
                    <a:pt x="20579" y="2537"/>
                  </a:lnTo>
                  <a:lnTo>
                    <a:pt x="24664" y="845"/>
                  </a:lnTo>
                  <a:lnTo>
                    <a:pt x="28916" y="0"/>
                  </a:lnTo>
                  <a:lnTo>
                    <a:pt x="33337" y="0"/>
                  </a:lnTo>
                  <a:lnTo>
                    <a:pt x="2719387" y="0"/>
                  </a:lnTo>
                  <a:lnTo>
                    <a:pt x="2723807" y="0"/>
                  </a:lnTo>
                  <a:lnTo>
                    <a:pt x="2728060" y="845"/>
                  </a:lnTo>
                  <a:lnTo>
                    <a:pt x="2732144" y="2537"/>
                  </a:lnTo>
                  <a:lnTo>
                    <a:pt x="2736228" y="4229"/>
                  </a:lnTo>
                  <a:lnTo>
                    <a:pt x="2739834" y="6637"/>
                  </a:lnTo>
                  <a:lnTo>
                    <a:pt x="2742960" y="9764"/>
                  </a:lnTo>
                  <a:lnTo>
                    <a:pt x="2746086" y="12889"/>
                  </a:lnTo>
                  <a:lnTo>
                    <a:pt x="2748494" y="16495"/>
                  </a:lnTo>
                  <a:lnTo>
                    <a:pt x="2750187" y="20579"/>
                  </a:lnTo>
                  <a:lnTo>
                    <a:pt x="2751878" y="24663"/>
                  </a:lnTo>
                  <a:lnTo>
                    <a:pt x="2752724" y="28916"/>
                  </a:lnTo>
                  <a:lnTo>
                    <a:pt x="2752724" y="33337"/>
                  </a:lnTo>
                  <a:lnTo>
                    <a:pt x="2752724" y="2605087"/>
                  </a:lnTo>
                  <a:lnTo>
                    <a:pt x="2728060" y="2637577"/>
                  </a:lnTo>
                  <a:lnTo>
                    <a:pt x="2719387" y="2638424"/>
                  </a:lnTo>
                  <a:lnTo>
                    <a:pt x="33337" y="2638424"/>
                  </a:lnTo>
                  <a:lnTo>
                    <a:pt x="9764" y="2628660"/>
                  </a:lnTo>
                  <a:lnTo>
                    <a:pt x="6638" y="2625534"/>
                  </a:lnTo>
                  <a:lnTo>
                    <a:pt x="4229" y="2621928"/>
                  </a:lnTo>
                  <a:lnTo>
                    <a:pt x="2537" y="2617843"/>
                  </a:lnTo>
                  <a:lnTo>
                    <a:pt x="845" y="2613759"/>
                  </a:lnTo>
                  <a:lnTo>
                    <a:pt x="0" y="2609507"/>
                  </a:lnTo>
                  <a:lnTo>
                    <a:pt x="0" y="2605087"/>
                  </a:lnTo>
                </a:path>
              </a:pathLst>
            </a:custGeom>
            <a:ln w="9524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 txBox="1"/>
          <p:nvPr/>
        </p:nvSpPr>
        <p:spPr>
          <a:xfrm>
            <a:off x="3421955" y="6026149"/>
            <a:ext cx="16598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5" b="1">
                <a:solidFill>
                  <a:srgbClr val="595959"/>
                </a:solidFill>
                <a:latin typeface="Helvetica Neue"/>
                <a:cs typeface="Tahoma"/>
              </a:rPr>
              <a:t>1.25M</a:t>
            </a:r>
            <a:r>
              <a:rPr dirty="0" sz="900" spc="-15" b="1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dirty="0" sz="900" b="1">
                <a:solidFill>
                  <a:srgbClr val="595959"/>
                </a:solidFill>
                <a:latin typeface="Helvetica Neue"/>
                <a:cs typeface="Tahoma"/>
              </a:rPr>
              <a:t>Reach</a:t>
            </a:r>
            <a:r>
              <a:rPr dirty="0" sz="900" spc="300" b="1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dirty="0" sz="900" spc="-80" b="1">
                <a:solidFill>
                  <a:srgbClr val="595959"/>
                </a:solidFill>
                <a:latin typeface="Helvetica Neue"/>
                <a:cs typeface="Tahoma"/>
              </a:rPr>
              <a:t>0</a:t>
            </a:r>
            <a:r>
              <a:rPr dirty="0" sz="900" spc="-15" b="1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dirty="0" sz="900" spc="-10" b="1">
                <a:solidFill>
                  <a:srgbClr val="595959"/>
                </a:solidFill>
                <a:latin typeface="Helvetica Neue"/>
                <a:cs typeface="Tahoma"/>
              </a:rPr>
              <a:t>Social</a:t>
            </a:r>
            <a:r>
              <a:rPr dirty="0" sz="900" spc="-20" b="1">
                <a:solidFill>
                  <a:srgbClr val="595959"/>
                </a:solidFill>
                <a:latin typeface="Helvetica Neue"/>
                <a:cs typeface="Tahoma"/>
              </a:rPr>
              <a:t> Echo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5953124" y="3695699"/>
            <a:ext cx="3067050" cy="2647950"/>
            <a:chOff x="5953124" y="3695699"/>
            <a:chExt cx="3067050" cy="2647950"/>
          </a:xfrm>
        </p:grpSpPr>
        <p:pic>
          <p:nvPicPr>
            <p:cNvPr id="31" name="object 3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53124" y="6076949"/>
              <a:ext cx="76199" cy="76199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6253161" y="3700462"/>
              <a:ext cx="2762250" cy="2638425"/>
            </a:xfrm>
            <a:custGeom>
              <a:avLst/>
              <a:gdLst/>
              <a:ahLst/>
              <a:cxnLst/>
              <a:rect l="l" t="t" r="r" b="b"/>
              <a:pathLst>
                <a:path w="2762250" h="2638425">
                  <a:moveTo>
                    <a:pt x="0" y="2605087"/>
                  </a:moveTo>
                  <a:lnTo>
                    <a:pt x="0" y="33337"/>
                  </a:lnTo>
                  <a:lnTo>
                    <a:pt x="0" y="28916"/>
                  </a:lnTo>
                  <a:lnTo>
                    <a:pt x="845" y="24663"/>
                  </a:lnTo>
                  <a:lnTo>
                    <a:pt x="2537" y="20579"/>
                  </a:lnTo>
                  <a:lnTo>
                    <a:pt x="4229" y="16495"/>
                  </a:lnTo>
                  <a:lnTo>
                    <a:pt x="6638" y="12889"/>
                  </a:lnTo>
                  <a:lnTo>
                    <a:pt x="9764" y="9764"/>
                  </a:lnTo>
                  <a:lnTo>
                    <a:pt x="12890" y="6637"/>
                  </a:lnTo>
                  <a:lnTo>
                    <a:pt x="16496" y="4229"/>
                  </a:lnTo>
                  <a:lnTo>
                    <a:pt x="20580" y="2537"/>
                  </a:lnTo>
                  <a:lnTo>
                    <a:pt x="24664" y="845"/>
                  </a:lnTo>
                  <a:lnTo>
                    <a:pt x="28916" y="0"/>
                  </a:lnTo>
                  <a:lnTo>
                    <a:pt x="33338" y="0"/>
                  </a:lnTo>
                  <a:lnTo>
                    <a:pt x="2728912" y="0"/>
                  </a:lnTo>
                  <a:lnTo>
                    <a:pt x="2733332" y="0"/>
                  </a:lnTo>
                  <a:lnTo>
                    <a:pt x="2737585" y="845"/>
                  </a:lnTo>
                  <a:lnTo>
                    <a:pt x="2741669" y="2537"/>
                  </a:lnTo>
                  <a:lnTo>
                    <a:pt x="2745753" y="4229"/>
                  </a:lnTo>
                  <a:lnTo>
                    <a:pt x="2749358" y="6637"/>
                  </a:lnTo>
                  <a:lnTo>
                    <a:pt x="2752485" y="9764"/>
                  </a:lnTo>
                  <a:lnTo>
                    <a:pt x="2755611" y="12889"/>
                  </a:lnTo>
                  <a:lnTo>
                    <a:pt x="2758019" y="16495"/>
                  </a:lnTo>
                  <a:lnTo>
                    <a:pt x="2759711" y="20579"/>
                  </a:lnTo>
                  <a:lnTo>
                    <a:pt x="2761403" y="24663"/>
                  </a:lnTo>
                  <a:lnTo>
                    <a:pt x="2762249" y="28916"/>
                  </a:lnTo>
                  <a:lnTo>
                    <a:pt x="2762250" y="33337"/>
                  </a:lnTo>
                  <a:lnTo>
                    <a:pt x="2762250" y="2605087"/>
                  </a:lnTo>
                  <a:lnTo>
                    <a:pt x="2762249" y="2609507"/>
                  </a:lnTo>
                  <a:lnTo>
                    <a:pt x="2761403" y="2613759"/>
                  </a:lnTo>
                  <a:lnTo>
                    <a:pt x="2759711" y="2617843"/>
                  </a:lnTo>
                  <a:lnTo>
                    <a:pt x="2758019" y="2621928"/>
                  </a:lnTo>
                  <a:lnTo>
                    <a:pt x="2728912" y="2638424"/>
                  </a:lnTo>
                  <a:lnTo>
                    <a:pt x="33338" y="2638424"/>
                  </a:lnTo>
                  <a:lnTo>
                    <a:pt x="2537" y="2617843"/>
                  </a:lnTo>
                  <a:lnTo>
                    <a:pt x="845" y="2613759"/>
                  </a:lnTo>
                  <a:lnTo>
                    <a:pt x="0" y="2609507"/>
                  </a:lnTo>
                  <a:lnTo>
                    <a:pt x="0" y="2605087"/>
                  </a:lnTo>
                </a:path>
              </a:pathLst>
            </a:custGeom>
            <a:ln w="9524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 descr=""/>
          <p:cNvSpPr txBox="1"/>
          <p:nvPr/>
        </p:nvSpPr>
        <p:spPr>
          <a:xfrm>
            <a:off x="6323210" y="6026149"/>
            <a:ext cx="159004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70" b="1">
                <a:solidFill>
                  <a:srgbClr val="595959"/>
                </a:solidFill>
                <a:latin typeface="Helvetica Neue"/>
                <a:cs typeface="Tahoma"/>
              </a:rPr>
              <a:t>575k</a:t>
            </a:r>
            <a:r>
              <a:rPr dirty="0" sz="900" spc="-15" b="1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dirty="0" sz="900" b="1">
                <a:solidFill>
                  <a:srgbClr val="595959"/>
                </a:solidFill>
                <a:latin typeface="Helvetica Neue"/>
                <a:cs typeface="Tahoma"/>
              </a:rPr>
              <a:t>Reach</a:t>
            </a:r>
            <a:r>
              <a:rPr dirty="0" sz="900" spc="305" b="1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dirty="0" sz="900" spc="-80" b="1">
                <a:solidFill>
                  <a:srgbClr val="595959"/>
                </a:solidFill>
                <a:latin typeface="Helvetica Neue"/>
                <a:cs typeface="Tahoma"/>
              </a:rPr>
              <a:t>0</a:t>
            </a:r>
            <a:r>
              <a:rPr dirty="0" sz="900" spc="-15" b="1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dirty="0" sz="900" spc="-10" b="1">
                <a:solidFill>
                  <a:srgbClr val="595959"/>
                </a:solidFill>
                <a:latin typeface="Helvetica Neue"/>
                <a:cs typeface="Tahoma"/>
              </a:rPr>
              <a:t>Social</a:t>
            </a:r>
            <a:r>
              <a:rPr dirty="0" sz="900" spc="-20" b="1">
                <a:solidFill>
                  <a:srgbClr val="595959"/>
                </a:solidFill>
                <a:latin typeface="Helvetica Neue"/>
                <a:cs typeface="Tahoma"/>
              </a:rPr>
              <a:t> Echo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34" name="object 34" descr=""/>
          <p:cNvGrpSpPr/>
          <p:nvPr/>
        </p:nvGrpSpPr>
        <p:grpSpPr>
          <a:xfrm>
            <a:off x="8858248" y="3695699"/>
            <a:ext cx="3057525" cy="2647950"/>
            <a:chOff x="8858248" y="3695699"/>
            <a:chExt cx="3057525" cy="2647950"/>
          </a:xfrm>
        </p:grpSpPr>
        <p:pic>
          <p:nvPicPr>
            <p:cNvPr id="35" name="object 3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58248" y="6076949"/>
              <a:ext cx="76200" cy="76199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9158285" y="3700462"/>
              <a:ext cx="2752725" cy="2638425"/>
            </a:xfrm>
            <a:custGeom>
              <a:avLst/>
              <a:gdLst/>
              <a:ahLst/>
              <a:cxnLst/>
              <a:rect l="l" t="t" r="r" b="b"/>
              <a:pathLst>
                <a:path w="2752725" h="2638425">
                  <a:moveTo>
                    <a:pt x="0" y="2605087"/>
                  </a:moveTo>
                  <a:lnTo>
                    <a:pt x="0" y="33337"/>
                  </a:lnTo>
                  <a:lnTo>
                    <a:pt x="0" y="28916"/>
                  </a:lnTo>
                  <a:lnTo>
                    <a:pt x="845" y="24663"/>
                  </a:lnTo>
                  <a:lnTo>
                    <a:pt x="2537" y="20579"/>
                  </a:lnTo>
                  <a:lnTo>
                    <a:pt x="4228" y="16495"/>
                  </a:lnTo>
                  <a:lnTo>
                    <a:pt x="6637" y="12889"/>
                  </a:lnTo>
                  <a:lnTo>
                    <a:pt x="9764" y="9764"/>
                  </a:lnTo>
                  <a:lnTo>
                    <a:pt x="12890" y="6637"/>
                  </a:lnTo>
                  <a:lnTo>
                    <a:pt x="16495" y="4229"/>
                  </a:lnTo>
                  <a:lnTo>
                    <a:pt x="20579" y="2537"/>
                  </a:lnTo>
                  <a:lnTo>
                    <a:pt x="24663" y="845"/>
                  </a:lnTo>
                  <a:lnTo>
                    <a:pt x="28916" y="0"/>
                  </a:lnTo>
                  <a:lnTo>
                    <a:pt x="33338" y="0"/>
                  </a:lnTo>
                  <a:lnTo>
                    <a:pt x="2719387" y="0"/>
                  </a:lnTo>
                  <a:lnTo>
                    <a:pt x="2723807" y="0"/>
                  </a:lnTo>
                  <a:lnTo>
                    <a:pt x="2728059" y="845"/>
                  </a:lnTo>
                  <a:lnTo>
                    <a:pt x="2732143" y="2537"/>
                  </a:lnTo>
                  <a:lnTo>
                    <a:pt x="2736228" y="4229"/>
                  </a:lnTo>
                  <a:lnTo>
                    <a:pt x="2739832" y="6637"/>
                  </a:lnTo>
                  <a:lnTo>
                    <a:pt x="2742959" y="9764"/>
                  </a:lnTo>
                  <a:lnTo>
                    <a:pt x="2746086" y="12889"/>
                  </a:lnTo>
                  <a:lnTo>
                    <a:pt x="2748494" y="16495"/>
                  </a:lnTo>
                  <a:lnTo>
                    <a:pt x="2750185" y="20579"/>
                  </a:lnTo>
                  <a:lnTo>
                    <a:pt x="2751877" y="24663"/>
                  </a:lnTo>
                  <a:lnTo>
                    <a:pt x="2752724" y="28916"/>
                  </a:lnTo>
                  <a:lnTo>
                    <a:pt x="2752725" y="33337"/>
                  </a:lnTo>
                  <a:lnTo>
                    <a:pt x="2752725" y="2605087"/>
                  </a:lnTo>
                  <a:lnTo>
                    <a:pt x="2752724" y="2609507"/>
                  </a:lnTo>
                  <a:lnTo>
                    <a:pt x="2751877" y="2613759"/>
                  </a:lnTo>
                  <a:lnTo>
                    <a:pt x="2750185" y="2617843"/>
                  </a:lnTo>
                  <a:lnTo>
                    <a:pt x="2748494" y="2621928"/>
                  </a:lnTo>
                  <a:lnTo>
                    <a:pt x="2719387" y="2638424"/>
                  </a:lnTo>
                  <a:lnTo>
                    <a:pt x="33338" y="2638424"/>
                  </a:lnTo>
                  <a:lnTo>
                    <a:pt x="9764" y="2628660"/>
                  </a:lnTo>
                  <a:lnTo>
                    <a:pt x="6637" y="2625534"/>
                  </a:lnTo>
                  <a:lnTo>
                    <a:pt x="4228" y="2621928"/>
                  </a:lnTo>
                  <a:lnTo>
                    <a:pt x="2537" y="2617843"/>
                  </a:lnTo>
                  <a:lnTo>
                    <a:pt x="845" y="2613759"/>
                  </a:lnTo>
                  <a:lnTo>
                    <a:pt x="0" y="2609507"/>
                  </a:lnTo>
                  <a:lnTo>
                    <a:pt x="0" y="2605087"/>
                  </a:lnTo>
                </a:path>
              </a:pathLst>
            </a:custGeom>
            <a:ln w="9524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 descr=""/>
          <p:cNvSpPr txBox="1"/>
          <p:nvPr/>
        </p:nvSpPr>
        <p:spPr>
          <a:xfrm>
            <a:off x="9224615" y="6026149"/>
            <a:ext cx="159004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70" b="1">
                <a:solidFill>
                  <a:srgbClr val="595959"/>
                </a:solidFill>
                <a:latin typeface="Helvetica Neue"/>
                <a:cs typeface="Tahoma"/>
              </a:rPr>
              <a:t>389k</a:t>
            </a:r>
            <a:r>
              <a:rPr dirty="0" sz="900" spc="-15" b="1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dirty="0" sz="900" b="1">
                <a:solidFill>
                  <a:srgbClr val="595959"/>
                </a:solidFill>
                <a:latin typeface="Helvetica Neue"/>
                <a:cs typeface="Tahoma"/>
              </a:rPr>
              <a:t>Reach</a:t>
            </a:r>
            <a:r>
              <a:rPr dirty="0" sz="900" spc="305" b="1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dirty="0" sz="900" spc="-80" b="1">
                <a:solidFill>
                  <a:srgbClr val="595959"/>
                </a:solidFill>
                <a:latin typeface="Helvetica Neue"/>
                <a:cs typeface="Tahoma"/>
              </a:rPr>
              <a:t>4</a:t>
            </a:r>
            <a:r>
              <a:rPr dirty="0" sz="900" spc="-15" b="1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dirty="0" sz="900" spc="-10" b="1">
                <a:solidFill>
                  <a:srgbClr val="595959"/>
                </a:solidFill>
                <a:latin typeface="Helvetica Neue"/>
                <a:cs typeface="Tahoma"/>
              </a:rPr>
              <a:t>Social</a:t>
            </a:r>
            <a:r>
              <a:rPr dirty="0" sz="900" spc="-20" b="1">
                <a:solidFill>
                  <a:srgbClr val="595959"/>
                </a:solidFill>
                <a:latin typeface="Helvetica Neue"/>
                <a:cs typeface="Tahoma"/>
              </a:rPr>
              <a:t> Echo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38" name="object 38" descr=""/>
          <p:cNvGrpSpPr/>
          <p:nvPr/>
        </p:nvGrpSpPr>
        <p:grpSpPr>
          <a:xfrm>
            <a:off x="11753847" y="3695699"/>
            <a:ext cx="3053080" cy="2647950"/>
            <a:chOff x="11753847" y="3695699"/>
            <a:chExt cx="3053080" cy="2647950"/>
          </a:xfrm>
        </p:grpSpPr>
        <p:pic>
          <p:nvPicPr>
            <p:cNvPr id="39" name="object 3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753847" y="6076949"/>
              <a:ext cx="76201" cy="76199"/>
            </a:xfrm>
            <a:prstGeom prst="rect">
              <a:avLst/>
            </a:prstGeom>
          </p:spPr>
        </p:pic>
        <p:sp>
          <p:nvSpPr>
            <p:cNvPr id="40" name="object 40" descr=""/>
            <p:cNvSpPr/>
            <p:nvPr/>
          </p:nvSpPr>
          <p:spPr>
            <a:xfrm>
              <a:off x="12053885" y="3700462"/>
              <a:ext cx="2748280" cy="2638425"/>
            </a:xfrm>
            <a:custGeom>
              <a:avLst/>
              <a:gdLst/>
              <a:ahLst/>
              <a:cxnLst/>
              <a:rect l="l" t="t" r="r" b="b"/>
              <a:pathLst>
                <a:path w="2748280" h="2638425">
                  <a:moveTo>
                    <a:pt x="2728135" y="2638424"/>
                  </a:moveTo>
                  <a:lnTo>
                    <a:pt x="33338" y="2638424"/>
                  </a:lnTo>
                  <a:lnTo>
                    <a:pt x="28916" y="2638424"/>
                  </a:lnTo>
                  <a:lnTo>
                    <a:pt x="2538" y="2617843"/>
                  </a:lnTo>
                  <a:lnTo>
                    <a:pt x="846" y="2613759"/>
                  </a:lnTo>
                  <a:lnTo>
                    <a:pt x="0" y="2609507"/>
                  </a:lnTo>
                  <a:lnTo>
                    <a:pt x="1" y="2605087"/>
                  </a:lnTo>
                  <a:lnTo>
                    <a:pt x="1" y="33337"/>
                  </a:lnTo>
                  <a:lnTo>
                    <a:pt x="9764" y="9764"/>
                  </a:lnTo>
                  <a:lnTo>
                    <a:pt x="12891" y="6637"/>
                  </a:lnTo>
                  <a:lnTo>
                    <a:pt x="16495" y="4229"/>
                  </a:lnTo>
                  <a:lnTo>
                    <a:pt x="20578" y="2537"/>
                  </a:lnTo>
                  <a:lnTo>
                    <a:pt x="24663" y="845"/>
                  </a:lnTo>
                  <a:lnTo>
                    <a:pt x="28916" y="0"/>
                  </a:lnTo>
                  <a:lnTo>
                    <a:pt x="33338" y="0"/>
                  </a:lnTo>
                  <a:lnTo>
                    <a:pt x="2728913" y="0"/>
                  </a:lnTo>
                  <a:lnTo>
                    <a:pt x="2733332" y="0"/>
                  </a:lnTo>
                  <a:lnTo>
                    <a:pt x="2737583" y="845"/>
                  </a:lnTo>
                  <a:lnTo>
                    <a:pt x="2741668" y="2537"/>
                  </a:lnTo>
                  <a:lnTo>
                    <a:pt x="2745752" y="4229"/>
                  </a:lnTo>
                  <a:lnTo>
                    <a:pt x="2747964" y="5706"/>
                  </a:lnTo>
                </a:path>
              </a:pathLst>
            </a:custGeom>
            <a:ln w="9524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 descr=""/>
          <p:cNvSpPr txBox="1"/>
          <p:nvPr/>
        </p:nvSpPr>
        <p:spPr>
          <a:xfrm>
            <a:off x="12125869" y="6026149"/>
            <a:ext cx="7753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70" b="1">
                <a:solidFill>
                  <a:srgbClr val="595959"/>
                </a:solidFill>
                <a:latin typeface="Helvetica Neue"/>
                <a:cs typeface="Tahoma"/>
              </a:rPr>
              <a:t>238k</a:t>
            </a:r>
            <a:r>
              <a:rPr dirty="0" sz="900" spc="15" b="1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dirty="0" sz="900" spc="-10" b="1">
                <a:solidFill>
                  <a:srgbClr val="595959"/>
                </a:solidFill>
                <a:latin typeface="Helvetica Neue"/>
                <a:cs typeface="Tahoma"/>
              </a:rPr>
              <a:t>Reach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42" name="object 42" descr=""/>
          <p:cNvGrpSpPr/>
          <p:nvPr/>
        </p:nvGrpSpPr>
        <p:grpSpPr>
          <a:xfrm>
            <a:off x="457199" y="942975"/>
            <a:ext cx="14277975" cy="5210175"/>
            <a:chOff x="457199" y="942975"/>
            <a:chExt cx="14277975" cy="5210175"/>
          </a:xfrm>
        </p:grpSpPr>
        <p:pic>
          <p:nvPicPr>
            <p:cNvPr id="43" name="object 4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658971" y="6076949"/>
              <a:ext cx="76201" cy="76199"/>
            </a:xfrm>
            <a:prstGeom prst="rect">
              <a:avLst/>
            </a:prstGeom>
          </p:spPr>
        </p:pic>
        <p:pic>
          <p:nvPicPr>
            <p:cNvPr id="44" name="object 44" descr="">
              <a:hlinkClick r:id="rId8"/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7199" y="942975"/>
              <a:ext cx="2752724" cy="1314449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457199" y="2257424"/>
              <a:ext cx="2752725" cy="9525"/>
            </a:xfrm>
            <a:custGeom>
              <a:avLst/>
              <a:gdLst/>
              <a:ahLst/>
              <a:cxnLst/>
              <a:rect l="l" t="t" r="r" b="b"/>
              <a:pathLst>
                <a:path w="2752725" h="9525">
                  <a:moveTo>
                    <a:pt x="2752724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2752724" y="0"/>
                  </a:lnTo>
                  <a:lnTo>
                    <a:pt x="2752724" y="9524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 descr=""/>
          <p:cNvSpPr txBox="1"/>
          <p:nvPr/>
        </p:nvSpPr>
        <p:spPr>
          <a:xfrm>
            <a:off x="2546250" y="2311400"/>
            <a:ext cx="70104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0805" indent="-78105">
              <a:lnSpc>
                <a:spcPct val="100000"/>
              </a:lnSpc>
              <a:spcBef>
                <a:spcPts val="100"/>
              </a:spcBef>
              <a:buChar char="•"/>
              <a:tabLst>
                <a:tab pos="90805" algn="l"/>
              </a:tabLst>
            </a:pPr>
            <a:r>
              <a:rPr dirty="0" sz="900" spc="-10">
                <a:solidFill>
                  <a:srgbClr val="212121"/>
                </a:solidFill>
                <a:latin typeface="Helvetica Neue"/>
                <a:cs typeface="Trebuchet MS"/>
              </a:rPr>
              <a:t>Fleur</a:t>
            </a:r>
            <a:r>
              <a:rPr dirty="0" sz="900" spc="-5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 spc="140">
                <a:solidFill>
                  <a:srgbClr val="212121"/>
                </a:solidFill>
                <a:latin typeface="Helvetica Neue"/>
                <a:cs typeface="Trebuchet MS"/>
              </a:rPr>
              <a:t>C…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939800" y="2311400"/>
            <a:ext cx="1677035" cy="429259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 marR="269875">
              <a:lnSpc>
                <a:spcPts val="980"/>
              </a:lnSpc>
              <a:spcBef>
                <a:spcPts val="215"/>
              </a:spcBef>
            </a:pPr>
            <a:r>
              <a:rPr dirty="0" sz="900" spc="85">
                <a:solidFill>
                  <a:srgbClr val="212121"/>
                </a:solidFill>
                <a:latin typeface="Helvetica Neue"/>
                <a:cs typeface="Trebuchet MS"/>
              </a:rPr>
              <a:t>ABC</a:t>
            </a:r>
            <a:r>
              <a:rPr dirty="0" sz="900" spc="-5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 spc="-10">
                <a:solidFill>
                  <a:srgbClr val="212121"/>
                </a:solidFill>
                <a:latin typeface="Helvetica Neue"/>
                <a:cs typeface="Trebuchet MS"/>
              </a:rPr>
              <a:t>Online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 (Licensed</a:t>
            </a:r>
            <a:r>
              <a:rPr dirty="0" sz="900" spc="-5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 spc="-25">
                <a:solidFill>
                  <a:srgbClr val="212121"/>
                </a:solidFill>
                <a:latin typeface="Helvetica Neue"/>
                <a:cs typeface="Trebuchet MS"/>
              </a:rPr>
              <a:t>by 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Copyright</a:t>
            </a:r>
            <a:r>
              <a:rPr dirty="0" sz="900" spc="1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 spc="-10">
                <a:solidFill>
                  <a:srgbClr val="212121"/>
                </a:solidFill>
                <a:latin typeface="Helvetica Neue"/>
                <a:cs typeface="Trebuchet MS"/>
              </a:rPr>
              <a:t>Agency)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900" b="1">
                <a:solidFill>
                  <a:srgbClr val="1D9F9F"/>
                </a:solidFill>
                <a:latin typeface="Helvetica Neue"/>
                <a:cs typeface="Tahoma"/>
              </a:rPr>
              <a:t>News</a:t>
            </a:r>
            <a:r>
              <a:rPr dirty="0" sz="900" spc="45" b="1">
                <a:solidFill>
                  <a:srgbClr val="1D9F9F"/>
                </a:solidFill>
                <a:latin typeface="Helvetica Neue"/>
                <a:cs typeface="Tahoma"/>
              </a:rPr>
              <a:t> </a:t>
            </a:r>
            <a:r>
              <a:rPr dirty="0" baseline="3086" sz="1350" spc="-419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dirty="0" baseline="3086" sz="1350" spc="-22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82">
                <a:solidFill>
                  <a:srgbClr val="595959"/>
                </a:solidFill>
                <a:latin typeface="Helvetica Neue"/>
                <a:cs typeface="Trebuchet MS"/>
              </a:rPr>
              <a:t>AU</a:t>
            </a:r>
            <a:r>
              <a:rPr dirty="0" baseline="3086" sz="1350" spc="-3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-419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dirty="0" baseline="3086" sz="1350" spc="6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>
                <a:solidFill>
                  <a:srgbClr val="595959"/>
                </a:solidFill>
                <a:latin typeface="Helvetica Neue"/>
                <a:cs typeface="Trebuchet MS"/>
              </a:rPr>
              <a:t>Dec</a:t>
            </a:r>
            <a:r>
              <a:rPr dirty="0" baseline="3086" sz="1350" spc="-3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>
                <a:solidFill>
                  <a:srgbClr val="595959"/>
                </a:solidFill>
                <a:latin typeface="Helvetica Neue"/>
                <a:cs typeface="Trebuchet MS"/>
              </a:rPr>
              <a:t>14</a:t>
            </a:r>
            <a:r>
              <a:rPr dirty="0" baseline="3086" sz="1350" spc="-22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-127">
                <a:solidFill>
                  <a:srgbClr val="595959"/>
                </a:solidFill>
                <a:latin typeface="Helvetica Neue"/>
                <a:cs typeface="Trebuchet MS"/>
              </a:rPr>
              <a:t>·</a:t>
            </a:r>
            <a:r>
              <a:rPr dirty="0" baseline="3086" sz="1350" spc="-22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>
                <a:solidFill>
                  <a:srgbClr val="595959"/>
                </a:solidFill>
                <a:latin typeface="Helvetica Neue"/>
                <a:cs typeface="Trebuchet MS"/>
              </a:rPr>
              <a:t>5:02</a:t>
            </a:r>
            <a:r>
              <a:rPr dirty="0" baseline="3086" sz="1350" spc="-22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104">
                <a:solidFill>
                  <a:srgbClr val="595959"/>
                </a:solidFill>
                <a:latin typeface="Helvetica Neue"/>
                <a:cs typeface="Trebuchet MS"/>
              </a:rPr>
              <a:t>AM</a:t>
            </a:r>
            <a:endParaRPr baseline="3086" sz="1350">
              <a:latin typeface="Trebuchet MS"/>
              <a:cs typeface="Trebuchet MS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520700" y="2776220"/>
            <a:ext cx="2669540" cy="368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dirty="0" sz="1050" spc="-70">
                <a:solidFill>
                  <a:srgbClr val="212121"/>
                </a:solidFill>
                <a:latin typeface="Verdana"/>
                <a:cs typeface="Verdana"/>
                <a:hlinkClick r:id="rId8"/>
              </a:rPr>
              <a:t>Program:</a:t>
            </a:r>
            <a:r>
              <a:rPr dirty="0" sz="1050" spc="-50">
                <a:solidFill>
                  <a:srgbClr val="212121"/>
                </a:solidFill>
                <a:latin typeface="Verdana"/>
                <a:cs typeface="Verdana"/>
                <a:hlinkClick r:id="rId8"/>
              </a:rPr>
              <a:t> </a:t>
            </a:r>
            <a:r>
              <a:rPr dirty="0" sz="1050" spc="-60">
                <a:solidFill>
                  <a:srgbClr val="212121"/>
                </a:solidFill>
                <a:latin typeface="Verdana"/>
                <a:cs typeface="Verdana"/>
                <a:hlinkClick r:id="rId8"/>
              </a:rPr>
              <a:t>Investigating</a:t>
            </a:r>
            <a:r>
              <a:rPr dirty="0" sz="1050" spc="-45">
                <a:solidFill>
                  <a:srgbClr val="212121"/>
                </a:solidFill>
                <a:latin typeface="Verdana"/>
                <a:cs typeface="Verdana"/>
                <a:hlinkClick r:id="rId8"/>
              </a:rPr>
              <a:t> </a:t>
            </a:r>
            <a:r>
              <a:rPr dirty="0" sz="1050" spc="-60">
                <a:solidFill>
                  <a:srgbClr val="212121"/>
                </a:solidFill>
                <a:latin typeface="Verdana"/>
                <a:cs typeface="Verdana"/>
                <a:hlinkClick r:id="rId8"/>
              </a:rPr>
              <a:t>the</a:t>
            </a:r>
            <a:r>
              <a:rPr dirty="0" sz="1050" spc="-45">
                <a:solidFill>
                  <a:srgbClr val="212121"/>
                </a:solidFill>
                <a:latin typeface="Verdana"/>
                <a:cs typeface="Verdana"/>
                <a:hlinkClick r:id="rId8"/>
              </a:rPr>
              <a:t> </a:t>
            </a:r>
            <a:r>
              <a:rPr dirty="0" sz="1050" spc="-55">
                <a:solidFill>
                  <a:srgbClr val="212121"/>
                </a:solidFill>
                <a:latin typeface="Verdana"/>
                <a:cs typeface="Verdana"/>
                <a:hlinkClick r:id="rId8"/>
              </a:rPr>
              <a:t>environmental</a:t>
            </a:r>
            <a:r>
              <a:rPr dirty="0" sz="1050" spc="-55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dirty="0" sz="1050" spc="-55">
                <a:solidFill>
                  <a:srgbClr val="212121"/>
                </a:solidFill>
                <a:latin typeface="Verdana"/>
                <a:cs typeface="Verdana"/>
                <a:hlinkClick r:id="rId8"/>
              </a:rPr>
              <a:t>triggers</a:t>
            </a:r>
            <a:r>
              <a:rPr dirty="0" sz="1050" spc="-45">
                <a:solidFill>
                  <a:srgbClr val="212121"/>
                </a:solidFill>
                <a:latin typeface="Verdana"/>
                <a:cs typeface="Verdana"/>
                <a:hlinkClick r:id="rId8"/>
              </a:rPr>
              <a:t> </a:t>
            </a:r>
            <a:r>
              <a:rPr dirty="0" sz="1050" spc="-50">
                <a:solidFill>
                  <a:srgbClr val="212121"/>
                </a:solidFill>
                <a:latin typeface="Verdana"/>
                <a:cs typeface="Verdana"/>
                <a:hlinkClick r:id="rId8"/>
              </a:rPr>
              <a:t>for</a:t>
            </a:r>
            <a:r>
              <a:rPr dirty="0" sz="1050" spc="-45">
                <a:solidFill>
                  <a:srgbClr val="212121"/>
                </a:solidFill>
                <a:latin typeface="Verdana"/>
                <a:cs typeface="Verdana"/>
                <a:hlinkClick r:id="rId8"/>
              </a:rPr>
              <a:t> </a:t>
            </a:r>
            <a:r>
              <a:rPr dirty="0" sz="1050" spc="-65">
                <a:solidFill>
                  <a:srgbClr val="212121"/>
                </a:solidFill>
                <a:latin typeface="Verdana"/>
                <a:cs typeface="Verdana"/>
                <a:hlinkClick r:id="rId8"/>
              </a:rPr>
              <a:t>motor</a:t>
            </a:r>
            <a:r>
              <a:rPr dirty="0" sz="1050" spc="-45">
                <a:solidFill>
                  <a:srgbClr val="212121"/>
                </a:solidFill>
                <a:latin typeface="Verdana"/>
                <a:cs typeface="Verdana"/>
                <a:hlinkClick r:id="rId8"/>
              </a:rPr>
              <a:t> </a:t>
            </a:r>
            <a:r>
              <a:rPr dirty="0" sz="1050" spc="-65">
                <a:solidFill>
                  <a:srgbClr val="212121"/>
                </a:solidFill>
                <a:latin typeface="Verdana"/>
                <a:cs typeface="Verdana"/>
                <a:hlinkClick r:id="rId8"/>
              </a:rPr>
              <a:t>neurone</a:t>
            </a:r>
            <a:r>
              <a:rPr dirty="0" sz="1050" spc="-45">
                <a:solidFill>
                  <a:srgbClr val="212121"/>
                </a:solidFill>
                <a:latin typeface="Verdana"/>
                <a:cs typeface="Verdana"/>
                <a:hlinkClick r:id="rId8"/>
              </a:rPr>
              <a:t> </a:t>
            </a:r>
            <a:r>
              <a:rPr dirty="0" sz="1050" spc="-10">
                <a:solidFill>
                  <a:srgbClr val="212121"/>
                </a:solidFill>
                <a:latin typeface="Verdana"/>
                <a:cs typeface="Verdana"/>
                <a:hlinkClick r:id="rId8"/>
              </a:rPr>
              <a:t>disease</a:t>
            </a:r>
            <a:endParaRPr sz="1050">
              <a:latin typeface="Verdana"/>
              <a:cs typeface="Verdana"/>
            </a:endParaRPr>
          </a:p>
        </p:txBody>
      </p:sp>
      <p:grpSp>
        <p:nvGrpSpPr>
          <p:cNvPr id="49" name="object 49" descr=""/>
          <p:cNvGrpSpPr/>
          <p:nvPr/>
        </p:nvGrpSpPr>
        <p:grpSpPr>
          <a:xfrm>
            <a:off x="533400" y="942975"/>
            <a:ext cx="5572125" cy="1800225"/>
            <a:chOff x="533400" y="942975"/>
            <a:chExt cx="5572125" cy="1800225"/>
          </a:xfrm>
        </p:grpSpPr>
        <p:pic>
          <p:nvPicPr>
            <p:cNvPr id="50" name="object 5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3400" y="2362200"/>
              <a:ext cx="342899" cy="342899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3899" y="2552699"/>
              <a:ext cx="190499" cy="190499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62324" y="942975"/>
              <a:ext cx="2743199" cy="1314449"/>
            </a:xfrm>
            <a:prstGeom prst="rect">
              <a:avLst/>
            </a:prstGeom>
          </p:spPr>
        </p:pic>
        <p:sp>
          <p:nvSpPr>
            <p:cNvPr id="53" name="object 53" descr="">
              <a:hlinkClick r:id="rId13"/>
            </p:cNvPr>
            <p:cNvSpPr/>
            <p:nvPr/>
          </p:nvSpPr>
          <p:spPr>
            <a:xfrm>
              <a:off x="4391024" y="1257299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342899" y="685799"/>
                  </a:moveTo>
                  <a:lnTo>
                    <a:pt x="300922" y="683220"/>
                  </a:lnTo>
                  <a:lnTo>
                    <a:pt x="259581" y="675523"/>
                  </a:lnTo>
                  <a:lnTo>
                    <a:pt x="219493" y="662824"/>
                  </a:lnTo>
                  <a:lnTo>
                    <a:pt x="181257" y="645310"/>
                  </a:lnTo>
                  <a:lnTo>
                    <a:pt x="145453" y="623248"/>
                  </a:lnTo>
                  <a:lnTo>
                    <a:pt x="112622" y="596972"/>
                  </a:lnTo>
                  <a:lnTo>
                    <a:pt x="83254" y="566874"/>
                  </a:lnTo>
                  <a:lnTo>
                    <a:pt x="57788" y="533404"/>
                  </a:lnTo>
                  <a:lnTo>
                    <a:pt x="36612" y="497069"/>
                  </a:lnTo>
                  <a:lnTo>
                    <a:pt x="20044" y="458419"/>
                  </a:lnTo>
                  <a:lnTo>
                    <a:pt x="8331" y="418032"/>
                  </a:lnTo>
                  <a:lnTo>
                    <a:pt x="1651" y="376509"/>
                  </a:lnTo>
                  <a:lnTo>
                    <a:pt x="0" y="342899"/>
                  </a:lnTo>
                  <a:lnTo>
                    <a:pt x="103" y="334482"/>
                  </a:lnTo>
                  <a:lnTo>
                    <a:pt x="3710" y="292586"/>
                  </a:lnTo>
                  <a:lnTo>
                    <a:pt x="12419" y="251446"/>
                  </a:lnTo>
                  <a:lnTo>
                    <a:pt x="26101" y="211677"/>
                  </a:lnTo>
                  <a:lnTo>
                    <a:pt x="44548" y="173882"/>
                  </a:lnTo>
                  <a:lnTo>
                    <a:pt x="67479" y="138634"/>
                  </a:lnTo>
                  <a:lnTo>
                    <a:pt x="94553" y="106458"/>
                  </a:lnTo>
                  <a:lnTo>
                    <a:pt x="125366" y="77834"/>
                  </a:lnTo>
                  <a:lnTo>
                    <a:pt x="159451" y="53198"/>
                  </a:lnTo>
                  <a:lnTo>
                    <a:pt x="196290" y="32921"/>
                  </a:lnTo>
                  <a:lnTo>
                    <a:pt x="235335" y="17307"/>
                  </a:lnTo>
                  <a:lnTo>
                    <a:pt x="276003" y="6588"/>
                  </a:lnTo>
                  <a:lnTo>
                    <a:pt x="317677" y="928"/>
                  </a:lnTo>
                  <a:lnTo>
                    <a:pt x="342899" y="0"/>
                  </a:lnTo>
                  <a:lnTo>
                    <a:pt x="351317" y="103"/>
                  </a:lnTo>
                  <a:lnTo>
                    <a:pt x="393213" y="3711"/>
                  </a:lnTo>
                  <a:lnTo>
                    <a:pt x="434353" y="12420"/>
                  </a:lnTo>
                  <a:lnTo>
                    <a:pt x="474121" y="26101"/>
                  </a:lnTo>
                  <a:lnTo>
                    <a:pt x="511916" y="44548"/>
                  </a:lnTo>
                  <a:lnTo>
                    <a:pt x="547165" y="67479"/>
                  </a:lnTo>
                  <a:lnTo>
                    <a:pt x="579341" y="94553"/>
                  </a:lnTo>
                  <a:lnTo>
                    <a:pt x="607965" y="125366"/>
                  </a:lnTo>
                  <a:lnTo>
                    <a:pt x="632601" y="159451"/>
                  </a:lnTo>
                  <a:lnTo>
                    <a:pt x="652878" y="196291"/>
                  </a:lnTo>
                  <a:lnTo>
                    <a:pt x="668492" y="235336"/>
                  </a:lnTo>
                  <a:lnTo>
                    <a:pt x="679211" y="276003"/>
                  </a:lnTo>
                  <a:lnTo>
                    <a:pt x="684871" y="317677"/>
                  </a:lnTo>
                  <a:lnTo>
                    <a:pt x="685799" y="342899"/>
                  </a:lnTo>
                  <a:lnTo>
                    <a:pt x="685696" y="351317"/>
                  </a:lnTo>
                  <a:lnTo>
                    <a:pt x="682088" y="393213"/>
                  </a:lnTo>
                  <a:lnTo>
                    <a:pt x="673379" y="434353"/>
                  </a:lnTo>
                  <a:lnTo>
                    <a:pt x="659697" y="474121"/>
                  </a:lnTo>
                  <a:lnTo>
                    <a:pt x="641251" y="511916"/>
                  </a:lnTo>
                  <a:lnTo>
                    <a:pt x="618319" y="547165"/>
                  </a:lnTo>
                  <a:lnTo>
                    <a:pt x="591246" y="579341"/>
                  </a:lnTo>
                  <a:lnTo>
                    <a:pt x="560433" y="607965"/>
                  </a:lnTo>
                  <a:lnTo>
                    <a:pt x="526348" y="632601"/>
                  </a:lnTo>
                  <a:lnTo>
                    <a:pt x="489508" y="652877"/>
                  </a:lnTo>
                  <a:lnTo>
                    <a:pt x="450463" y="668492"/>
                  </a:lnTo>
                  <a:lnTo>
                    <a:pt x="409796" y="679211"/>
                  </a:lnTo>
                  <a:lnTo>
                    <a:pt x="368122" y="684871"/>
                  </a:lnTo>
                  <a:lnTo>
                    <a:pt x="342899" y="685799"/>
                  </a:lnTo>
                  <a:close/>
                </a:path>
              </a:pathLst>
            </a:custGeom>
            <a:solidFill>
              <a:srgbClr val="F6744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4" name="object 54" descr=""/>
          <p:cNvSpPr txBox="1"/>
          <p:nvPr/>
        </p:nvSpPr>
        <p:spPr>
          <a:xfrm>
            <a:off x="4635351" y="1444625"/>
            <a:ext cx="3092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 b="1">
                <a:solidFill>
                  <a:srgbClr val="FFFFFF"/>
                </a:solidFill>
                <a:latin typeface="Helvetica Neue"/>
                <a:cs typeface="Tahoma"/>
                <a:hlinkClick r:id="rId13"/>
              </a:rPr>
              <a:t>N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55" name="object 55" descr=""/>
          <p:cNvSpPr/>
          <p:nvPr/>
        </p:nvSpPr>
        <p:spPr>
          <a:xfrm>
            <a:off x="3362324" y="2257424"/>
            <a:ext cx="2857500" cy="9525"/>
          </a:xfrm>
          <a:custGeom>
            <a:avLst/>
            <a:gdLst/>
            <a:ahLst/>
            <a:cxnLst/>
            <a:rect l="l" t="t" r="r" b="b"/>
            <a:pathLst>
              <a:path w="2743200" h="9525">
                <a:moveTo>
                  <a:pt x="2743199" y="9524"/>
                </a:moveTo>
                <a:lnTo>
                  <a:pt x="0" y="9524"/>
                </a:lnTo>
                <a:lnTo>
                  <a:pt x="0" y="0"/>
                </a:lnTo>
                <a:lnTo>
                  <a:pt x="2743199" y="0"/>
                </a:lnTo>
                <a:lnTo>
                  <a:pt x="2743199" y="9524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 descr=""/>
          <p:cNvSpPr txBox="1"/>
          <p:nvPr/>
        </p:nvSpPr>
        <p:spPr>
          <a:xfrm>
            <a:off x="3841055" y="2311400"/>
            <a:ext cx="2053589" cy="429259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215"/>
              </a:spcBef>
            </a:pP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News.com.au</a:t>
            </a:r>
            <a:r>
              <a:rPr dirty="0" sz="900" spc="25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(Licensed</a:t>
            </a:r>
            <a:r>
              <a:rPr dirty="0" sz="900" spc="3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by</a:t>
            </a:r>
            <a:r>
              <a:rPr dirty="0" sz="900" spc="3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 spc="-10">
                <a:solidFill>
                  <a:srgbClr val="212121"/>
                </a:solidFill>
                <a:latin typeface="Helvetica Neue"/>
                <a:cs typeface="Trebuchet MS"/>
              </a:rPr>
              <a:t>Copyright Agency)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900" b="1">
                <a:solidFill>
                  <a:srgbClr val="1D9F9F"/>
                </a:solidFill>
                <a:latin typeface="Helvetica Neue"/>
                <a:cs typeface="Tahoma"/>
              </a:rPr>
              <a:t>News</a:t>
            </a:r>
            <a:r>
              <a:rPr dirty="0" sz="900" spc="45" b="1">
                <a:solidFill>
                  <a:srgbClr val="1D9F9F"/>
                </a:solidFill>
                <a:latin typeface="Helvetica Neue"/>
                <a:cs typeface="Tahoma"/>
              </a:rPr>
              <a:t> </a:t>
            </a:r>
            <a:r>
              <a:rPr dirty="0" baseline="3086" sz="1350" spc="-419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dirty="0" baseline="3086" sz="1350" spc="-22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82">
                <a:solidFill>
                  <a:srgbClr val="595959"/>
                </a:solidFill>
                <a:latin typeface="Helvetica Neue"/>
                <a:cs typeface="Trebuchet MS"/>
              </a:rPr>
              <a:t>AU</a:t>
            </a:r>
            <a:r>
              <a:rPr dirty="0" baseline="3086" sz="1350" spc="-3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-419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dirty="0" baseline="3086" sz="1350" spc="6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>
                <a:solidFill>
                  <a:srgbClr val="595959"/>
                </a:solidFill>
                <a:latin typeface="Helvetica Neue"/>
                <a:cs typeface="Trebuchet MS"/>
              </a:rPr>
              <a:t>Dec</a:t>
            </a:r>
            <a:r>
              <a:rPr dirty="0" baseline="3086" sz="1350" spc="-3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>
                <a:solidFill>
                  <a:srgbClr val="595959"/>
                </a:solidFill>
                <a:latin typeface="Helvetica Neue"/>
                <a:cs typeface="Trebuchet MS"/>
              </a:rPr>
              <a:t>17</a:t>
            </a:r>
            <a:r>
              <a:rPr dirty="0" baseline="3086" sz="1350" spc="-22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-127">
                <a:solidFill>
                  <a:srgbClr val="595959"/>
                </a:solidFill>
                <a:latin typeface="Helvetica Neue"/>
                <a:cs typeface="Trebuchet MS"/>
              </a:rPr>
              <a:t>·</a:t>
            </a:r>
            <a:r>
              <a:rPr dirty="0" baseline="3086" sz="1350" spc="-22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>
                <a:solidFill>
                  <a:srgbClr val="595959"/>
                </a:solidFill>
                <a:latin typeface="Helvetica Neue"/>
                <a:cs typeface="Trebuchet MS"/>
              </a:rPr>
              <a:t>9:19</a:t>
            </a:r>
            <a:r>
              <a:rPr dirty="0" baseline="3086" sz="1350" spc="-22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104">
                <a:solidFill>
                  <a:srgbClr val="595959"/>
                </a:solidFill>
                <a:latin typeface="Helvetica Neue"/>
                <a:cs typeface="Trebuchet MS"/>
              </a:rPr>
              <a:t>AM</a:t>
            </a:r>
            <a:endParaRPr baseline="3086" sz="1350">
              <a:latin typeface="Trebuchet MS"/>
              <a:cs typeface="Trebuchet MS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3421955" y="2776220"/>
            <a:ext cx="2466975" cy="368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dirty="0" sz="1050" spc="-60">
                <a:solidFill>
                  <a:srgbClr val="212121"/>
                </a:solidFill>
                <a:latin typeface="Verdana"/>
                <a:cs typeface="Verdana"/>
                <a:hlinkClick r:id="rId13"/>
              </a:rPr>
              <a:t>Waterbird</a:t>
            </a:r>
            <a:r>
              <a:rPr dirty="0" sz="1050" spc="-55">
                <a:solidFill>
                  <a:srgbClr val="212121"/>
                </a:solidFill>
                <a:latin typeface="Verdana"/>
                <a:cs typeface="Verdana"/>
                <a:hlinkClick r:id="rId13"/>
              </a:rPr>
              <a:t> </a:t>
            </a:r>
            <a:r>
              <a:rPr dirty="0" sz="1050" spc="-60">
                <a:solidFill>
                  <a:srgbClr val="212121"/>
                </a:solidFill>
                <a:latin typeface="Verdana"/>
                <a:cs typeface="Verdana"/>
                <a:hlinkClick r:id="rId13"/>
              </a:rPr>
              <a:t>numbers</a:t>
            </a:r>
            <a:r>
              <a:rPr dirty="0" sz="1050" spc="-50">
                <a:solidFill>
                  <a:srgbClr val="212121"/>
                </a:solidFill>
                <a:latin typeface="Verdana"/>
                <a:cs typeface="Verdana"/>
                <a:hlinkClick r:id="rId13"/>
              </a:rPr>
              <a:t> </a:t>
            </a:r>
            <a:r>
              <a:rPr dirty="0" sz="1050" spc="-40">
                <a:solidFill>
                  <a:srgbClr val="212121"/>
                </a:solidFill>
                <a:latin typeface="Verdana"/>
                <a:cs typeface="Verdana"/>
                <a:hlinkClick r:id="rId13"/>
              </a:rPr>
              <a:t>down</a:t>
            </a:r>
            <a:r>
              <a:rPr dirty="0" sz="1050" spc="-55">
                <a:solidFill>
                  <a:srgbClr val="212121"/>
                </a:solidFill>
                <a:latin typeface="Verdana"/>
                <a:cs typeface="Verdana"/>
                <a:hlinkClick r:id="rId13"/>
              </a:rPr>
              <a:t> </a:t>
            </a:r>
            <a:r>
              <a:rPr dirty="0" sz="1050" spc="-50">
                <a:solidFill>
                  <a:srgbClr val="212121"/>
                </a:solidFill>
                <a:latin typeface="Verdana"/>
                <a:cs typeface="Verdana"/>
                <a:hlinkClick r:id="rId13"/>
              </a:rPr>
              <a:t>almost </a:t>
            </a:r>
            <a:r>
              <a:rPr dirty="0" sz="1050" spc="-75">
                <a:solidFill>
                  <a:srgbClr val="212121"/>
                </a:solidFill>
                <a:latin typeface="Verdana"/>
                <a:cs typeface="Verdana"/>
                <a:hlinkClick r:id="rId13"/>
              </a:rPr>
              <a:t>50%</a:t>
            </a:r>
            <a:r>
              <a:rPr dirty="0" sz="1050" spc="-75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dirty="0" sz="1050" spc="-60">
                <a:solidFill>
                  <a:srgbClr val="212121"/>
                </a:solidFill>
                <a:latin typeface="Verdana"/>
                <a:cs typeface="Verdana"/>
                <a:hlinkClick r:id="rId13"/>
              </a:rPr>
              <a:t>after </a:t>
            </a:r>
            <a:r>
              <a:rPr dirty="0" sz="1050" spc="-55">
                <a:solidFill>
                  <a:srgbClr val="212121"/>
                </a:solidFill>
                <a:latin typeface="Verdana"/>
                <a:cs typeface="Verdana"/>
                <a:hlinkClick r:id="rId13"/>
              </a:rPr>
              <a:t>drier</a:t>
            </a:r>
            <a:r>
              <a:rPr dirty="0" sz="1050" spc="-60">
                <a:solidFill>
                  <a:srgbClr val="212121"/>
                </a:solidFill>
                <a:latin typeface="Verdana"/>
                <a:cs typeface="Verdana"/>
                <a:hlinkClick r:id="rId13"/>
              </a:rPr>
              <a:t> </a:t>
            </a:r>
            <a:r>
              <a:rPr dirty="0" sz="1050" spc="-105">
                <a:solidFill>
                  <a:srgbClr val="212121"/>
                </a:solidFill>
                <a:latin typeface="Verdana"/>
                <a:cs typeface="Verdana"/>
                <a:hlinkClick r:id="rId13"/>
              </a:rPr>
              <a:t>2024:</a:t>
            </a:r>
            <a:r>
              <a:rPr dirty="0" sz="1050" spc="-60">
                <a:solidFill>
                  <a:srgbClr val="212121"/>
                </a:solidFill>
                <a:latin typeface="Verdana"/>
                <a:cs typeface="Verdana"/>
                <a:hlinkClick r:id="rId13"/>
              </a:rPr>
              <a:t> </a:t>
            </a:r>
            <a:r>
              <a:rPr dirty="0" sz="1050" spc="-50">
                <a:solidFill>
                  <a:srgbClr val="212121"/>
                </a:solidFill>
                <a:latin typeface="Verdana"/>
                <a:cs typeface="Verdana"/>
                <a:hlinkClick r:id="rId13"/>
              </a:rPr>
              <a:t>aerial</a:t>
            </a:r>
            <a:r>
              <a:rPr dirty="0" sz="1050" spc="-60">
                <a:solidFill>
                  <a:srgbClr val="212121"/>
                </a:solidFill>
                <a:latin typeface="Verdana"/>
                <a:cs typeface="Verdana"/>
                <a:hlinkClick r:id="rId13"/>
              </a:rPr>
              <a:t> </a:t>
            </a:r>
            <a:r>
              <a:rPr dirty="0" sz="1050" spc="-10">
                <a:solidFill>
                  <a:srgbClr val="212121"/>
                </a:solidFill>
                <a:latin typeface="Verdana"/>
                <a:cs typeface="Verdana"/>
                <a:hlinkClick r:id="rId13"/>
              </a:rPr>
              <a:t>survey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58" name="object 58" descr=""/>
          <p:cNvSpPr/>
          <p:nvPr/>
        </p:nvSpPr>
        <p:spPr>
          <a:xfrm>
            <a:off x="3438524" y="2362199"/>
            <a:ext cx="4572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171449" y="342899"/>
                </a:moveTo>
                <a:lnTo>
                  <a:pt x="129780" y="337760"/>
                </a:lnTo>
                <a:lnTo>
                  <a:pt x="90627" y="322656"/>
                </a:lnTo>
                <a:lnTo>
                  <a:pt x="56317" y="298493"/>
                </a:lnTo>
                <a:lnTo>
                  <a:pt x="28893" y="266702"/>
                </a:lnTo>
                <a:lnTo>
                  <a:pt x="10017" y="229200"/>
                </a:lnTo>
                <a:lnTo>
                  <a:pt x="823" y="188255"/>
                </a:lnTo>
                <a:lnTo>
                  <a:pt x="0" y="171449"/>
                </a:lnTo>
                <a:lnTo>
                  <a:pt x="205" y="163027"/>
                </a:lnTo>
                <a:lnTo>
                  <a:pt x="7380" y="121679"/>
                </a:lnTo>
                <a:lnTo>
                  <a:pt x="24385" y="83314"/>
                </a:lnTo>
                <a:lnTo>
                  <a:pt x="50216" y="50216"/>
                </a:lnTo>
                <a:lnTo>
                  <a:pt x="83314" y="24386"/>
                </a:lnTo>
                <a:lnTo>
                  <a:pt x="121679" y="7380"/>
                </a:lnTo>
                <a:lnTo>
                  <a:pt x="163026" y="205"/>
                </a:lnTo>
                <a:lnTo>
                  <a:pt x="171449" y="0"/>
                </a:lnTo>
                <a:lnTo>
                  <a:pt x="179872" y="205"/>
                </a:lnTo>
                <a:lnTo>
                  <a:pt x="221219" y="7380"/>
                </a:lnTo>
                <a:lnTo>
                  <a:pt x="259584" y="24386"/>
                </a:lnTo>
                <a:lnTo>
                  <a:pt x="292683" y="50216"/>
                </a:lnTo>
                <a:lnTo>
                  <a:pt x="318513" y="83314"/>
                </a:lnTo>
                <a:lnTo>
                  <a:pt x="335518" y="121679"/>
                </a:lnTo>
                <a:lnTo>
                  <a:pt x="342693" y="163027"/>
                </a:lnTo>
                <a:lnTo>
                  <a:pt x="342899" y="171449"/>
                </a:lnTo>
                <a:lnTo>
                  <a:pt x="342693" y="179872"/>
                </a:lnTo>
                <a:lnTo>
                  <a:pt x="335518" y="221219"/>
                </a:lnTo>
                <a:lnTo>
                  <a:pt x="318513" y="259584"/>
                </a:lnTo>
                <a:lnTo>
                  <a:pt x="292683" y="292683"/>
                </a:lnTo>
                <a:lnTo>
                  <a:pt x="259584" y="318513"/>
                </a:lnTo>
                <a:lnTo>
                  <a:pt x="221219" y="335519"/>
                </a:lnTo>
                <a:lnTo>
                  <a:pt x="179872" y="342694"/>
                </a:lnTo>
                <a:lnTo>
                  <a:pt x="171449" y="342899"/>
                </a:lnTo>
                <a:close/>
              </a:path>
            </a:pathLst>
          </a:custGeom>
          <a:solidFill>
            <a:srgbClr val="F674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 descr=""/>
          <p:cNvSpPr txBox="1"/>
          <p:nvPr/>
        </p:nvSpPr>
        <p:spPr>
          <a:xfrm>
            <a:off x="3538339" y="2425700"/>
            <a:ext cx="2501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45">
                <a:solidFill>
                  <a:srgbClr val="FFFFFF"/>
                </a:solidFill>
                <a:latin typeface="Helvetica Neue"/>
                <a:cs typeface="Trebuchet MS"/>
              </a:rPr>
              <a:t>N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60" name="object 60" descr=""/>
          <p:cNvGrpSpPr/>
          <p:nvPr/>
        </p:nvGrpSpPr>
        <p:grpSpPr>
          <a:xfrm>
            <a:off x="3629025" y="942975"/>
            <a:ext cx="5381625" cy="1800225"/>
            <a:chOff x="3629025" y="942975"/>
            <a:chExt cx="5381625" cy="1800225"/>
          </a:xfrm>
        </p:grpSpPr>
        <p:pic>
          <p:nvPicPr>
            <p:cNvPr id="61" name="object 6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29025" y="2552699"/>
              <a:ext cx="190499" cy="190499"/>
            </a:xfrm>
            <a:prstGeom prst="rect">
              <a:avLst/>
            </a:prstGeom>
          </p:spPr>
        </p:pic>
        <p:pic>
          <p:nvPicPr>
            <p:cNvPr id="62" name="object 62" descr="">
              <a:hlinkClick r:id="rId15"/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57924" y="942975"/>
              <a:ext cx="2752725" cy="1314449"/>
            </a:xfrm>
            <a:prstGeom prst="rect">
              <a:avLst/>
            </a:prstGeom>
          </p:spPr>
        </p:pic>
        <p:sp>
          <p:nvSpPr>
            <p:cNvPr id="63" name="object 63" descr=""/>
            <p:cNvSpPr/>
            <p:nvPr/>
          </p:nvSpPr>
          <p:spPr>
            <a:xfrm>
              <a:off x="6257924" y="2257424"/>
              <a:ext cx="2752725" cy="9525"/>
            </a:xfrm>
            <a:custGeom>
              <a:avLst/>
              <a:gdLst/>
              <a:ahLst/>
              <a:cxnLst/>
              <a:rect l="l" t="t" r="r" b="b"/>
              <a:pathLst>
                <a:path w="2752725" h="9525">
                  <a:moveTo>
                    <a:pt x="2752724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2752724" y="0"/>
                  </a:lnTo>
                  <a:lnTo>
                    <a:pt x="2752724" y="9524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4" name="object 64" descr=""/>
          <p:cNvSpPr txBox="1"/>
          <p:nvPr/>
        </p:nvSpPr>
        <p:spPr>
          <a:xfrm>
            <a:off x="8335813" y="2311400"/>
            <a:ext cx="71374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0805" indent="-78105">
              <a:lnSpc>
                <a:spcPct val="100000"/>
              </a:lnSpc>
              <a:spcBef>
                <a:spcPts val="100"/>
              </a:spcBef>
              <a:buChar char="•"/>
              <a:tabLst>
                <a:tab pos="90805" algn="l"/>
              </a:tabLst>
            </a:pPr>
            <a:r>
              <a:rPr dirty="0" sz="900" spc="45">
                <a:solidFill>
                  <a:srgbClr val="212121"/>
                </a:solidFill>
                <a:latin typeface="Helvetica Neue"/>
                <a:cs typeface="Trebuchet MS"/>
              </a:rPr>
              <a:t>Sydney…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6742310" y="2311400"/>
            <a:ext cx="1677035" cy="429259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 marR="468630">
              <a:lnSpc>
                <a:spcPts val="980"/>
              </a:lnSpc>
              <a:spcBef>
                <a:spcPts val="215"/>
              </a:spcBef>
            </a:pPr>
            <a:r>
              <a:rPr dirty="0" sz="900" spc="130">
                <a:solidFill>
                  <a:srgbClr val="212121"/>
                </a:solidFill>
                <a:latin typeface="Helvetica Neue"/>
                <a:cs typeface="Trebuchet MS"/>
              </a:rPr>
              <a:t>SBS</a:t>
            </a:r>
            <a:r>
              <a:rPr dirty="0" sz="900" spc="-1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TV</a:t>
            </a:r>
            <a:r>
              <a:rPr dirty="0" sz="900" spc="-5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(Licensed</a:t>
            </a:r>
            <a:r>
              <a:rPr dirty="0" sz="900" spc="-1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 spc="-25">
                <a:solidFill>
                  <a:srgbClr val="212121"/>
                </a:solidFill>
                <a:latin typeface="Helvetica Neue"/>
                <a:cs typeface="Trebuchet MS"/>
              </a:rPr>
              <a:t>by 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Copyright</a:t>
            </a:r>
            <a:r>
              <a:rPr dirty="0" sz="900" spc="1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 spc="-10">
                <a:solidFill>
                  <a:srgbClr val="212121"/>
                </a:solidFill>
                <a:latin typeface="Helvetica Neue"/>
                <a:cs typeface="Trebuchet MS"/>
              </a:rPr>
              <a:t>Agency)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900" b="1">
                <a:solidFill>
                  <a:srgbClr val="1D9F9F"/>
                </a:solidFill>
                <a:latin typeface="Helvetica Neue"/>
                <a:cs typeface="Tahoma"/>
              </a:rPr>
              <a:t>News</a:t>
            </a:r>
            <a:r>
              <a:rPr dirty="0" sz="900" spc="45" b="1">
                <a:solidFill>
                  <a:srgbClr val="1D9F9F"/>
                </a:solidFill>
                <a:latin typeface="Helvetica Neue"/>
                <a:cs typeface="Tahoma"/>
              </a:rPr>
              <a:t> </a:t>
            </a:r>
            <a:r>
              <a:rPr dirty="0" baseline="3086" sz="1350" spc="-419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dirty="0" baseline="3086" sz="1350" spc="-22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82">
                <a:solidFill>
                  <a:srgbClr val="595959"/>
                </a:solidFill>
                <a:latin typeface="Helvetica Neue"/>
                <a:cs typeface="Trebuchet MS"/>
              </a:rPr>
              <a:t>AU</a:t>
            </a:r>
            <a:r>
              <a:rPr dirty="0" baseline="3086" sz="1350" spc="-3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-419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dirty="0" baseline="3086" sz="1350" spc="6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>
                <a:solidFill>
                  <a:srgbClr val="595959"/>
                </a:solidFill>
                <a:latin typeface="Helvetica Neue"/>
                <a:cs typeface="Trebuchet MS"/>
              </a:rPr>
              <a:t>Dec</a:t>
            </a:r>
            <a:r>
              <a:rPr dirty="0" baseline="3086" sz="1350" spc="-3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>
                <a:solidFill>
                  <a:srgbClr val="595959"/>
                </a:solidFill>
                <a:latin typeface="Helvetica Neue"/>
                <a:cs typeface="Trebuchet MS"/>
              </a:rPr>
              <a:t>14</a:t>
            </a:r>
            <a:r>
              <a:rPr dirty="0" baseline="3086" sz="1350" spc="-22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-127">
                <a:solidFill>
                  <a:srgbClr val="595959"/>
                </a:solidFill>
                <a:latin typeface="Helvetica Neue"/>
                <a:cs typeface="Trebuchet MS"/>
              </a:rPr>
              <a:t>·</a:t>
            </a:r>
            <a:r>
              <a:rPr dirty="0" baseline="3086" sz="1350" spc="-22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>
                <a:solidFill>
                  <a:srgbClr val="595959"/>
                </a:solidFill>
                <a:latin typeface="Helvetica Neue"/>
                <a:cs typeface="Trebuchet MS"/>
              </a:rPr>
              <a:t>2:51</a:t>
            </a:r>
            <a:r>
              <a:rPr dirty="0" baseline="3086" sz="1350" spc="-22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127">
                <a:solidFill>
                  <a:srgbClr val="595959"/>
                </a:solidFill>
                <a:latin typeface="Helvetica Neue"/>
                <a:cs typeface="Trebuchet MS"/>
              </a:rPr>
              <a:t>PM</a:t>
            </a:r>
            <a:endParaRPr baseline="3086" sz="1350">
              <a:latin typeface="Trebuchet MS"/>
              <a:cs typeface="Trebuchet MS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6323210" y="2776220"/>
            <a:ext cx="2474595" cy="368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dirty="0" sz="1050" spc="-60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Heart </a:t>
            </a:r>
            <a:r>
              <a:rPr dirty="0" sz="1050" spc="-35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of</a:t>
            </a:r>
            <a:r>
              <a:rPr dirty="0" sz="1050" spc="-60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 </a:t>
            </a:r>
            <a:r>
              <a:rPr dirty="0" sz="1050" spc="-50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Australia</a:t>
            </a:r>
            <a:r>
              <a:rPr dirty="0" sz="1050" spc="-55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 </a:t>
            </a:r>
            <a:r>
              <a:rPr dirty="0" sz="1050" spc="-80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-</a:t>
            </a:r>
            <a:r>
              <a:rPr dirty="0" sz="1050" spc="-60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 the</a:t>
            </a:r>
            <a:r>
              <a:rPr dirty="0" sz="1050" spc="-55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 Murray</a:t>
            </a:r>
            <a:r>
              <a:rPr dirty="0" sz="1050" spc="-60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 </a:t>
            </a:r>
            <a:r>
              <a:rPr dirty="0" sz="1050" spc="-55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Darling</a:t>
            </a:r>
            <a:r>
              <a:rPr dirty="0" sz="1050" spc="-55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dirty="0" sz="1050" spc="-35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Basin</a:t>
            </a:r>
            <a:r>
              <a:rPr dirty="0" sz="1050" spc="-55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 </a:t>
            </a:r>
            <a:r>
              <a:rPr dirty="0" sz="1050" spc="-80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-</a:t>
            </a:r>
            <a:r>
              <a:rPr dirty="0" sz="1050" spc="-55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 </a:t>
            </a:r>
            <a:r>
              <a:rPr dirty="0" sz="1050" spc="-20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is</a:t>
            </a:r>
            <a:r>
              <a:rPr dirty="0" sz="1050" spc="-55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 </a:t>
            </a:r>
            <a:r>
              <a:rPr dirty="0" sz="1050" spc="-60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in</a:t>
            </a:r>
            <a:r>
              <a:rPr dirty="0" sz="1050" spc="-55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 </a:t>
            </a:r>
            <a:r>
              <a:rPr dirty="0" sz="1050" spc="-40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declining</a:t>
            </a:r>
            <a:r>
              <a:rPr dirty="0" sz="1050" spc="-55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 </a:t>
            </a:r>
            <a:r>
              <a:rPr dirty="0" sz="1050" spc="-10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health</a:t>
            </a:r>
            <a:endParaRPr sz="1050">
              <a:latin typeface="Verdana"/>
              <a:cs typeface="Verdana"/>
            </a:endParaRPr>
          </a:p>
        </p:txBody>
      </p:sp>
      <p:grpSp>
        <p:nvGrpSpPr>
          <p:cNvPr id="67" name="object 67" descr=""/>
          <p:cNvGrpSpPr/>
          <p:nvPr/>
        </p:nvGrpSpPr>
        <p:grpSpPr>
          <a:xfrm>
            <a:off x="6334125" y="942975"/>
            <a:ext cx="5572125" cy="1800225"/>
            <a:chOff x="6334125" y="942975"/>
            <a:chExt cx="5572125" cy="1800225"/>
          </a:xfrm>
        </p:grpSpPr>
        <p:pic>
          <p:nvPicPr>
            <p:cNvPr id="68" name="object 6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34125" y="2362200"/>
              <a:ext cx="342899" cy="342899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24624" y="2552699"/>
              <a:ext cx="190499" cy="190499"/>
            </a:xfrm>
            <a:prstGeom prst="rect">
              <a:avLst/>
            </a:prstGeom>
          </p:spPr>
        </p:pic>
        <p:pic>
          <p:nvPicPr>
            <p:cNvPr id="70" name="object 70" descr="">
              <a:hlinkClick r:id="rId18"/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163049" y="942975"/>
              <a:ext cx="2743200" cy="1314449"/>
            </a:xfrm>
            <a:prstGeom prst="rect">
              <a:avLst/>
            </a:prstGeom>
          </p:spPr>
        </p:pic>
        <p:sp>
          <p:nvSpPr>
            <p:cNvPr id="71" name="object 71" descr=""/>
            <p:cNvSpPr/>
            <p:nvPr/>
          </p:nvSpPr>
          <p:spPr>
            <a:xfrm>
              <a:off x="9163048" y="2257424"/>
              <a:ext cx="2743200" cy="9525"/>
            </a:xfrm>
            <a:custGeom>
              <a:avLst/>
              <a:gdLst/>
              <a:ahLst/>
              <a:cxnLst/>
              <a:rect l="l" t="t" r="r" b="b"/>
              <a:pathLst>
                <a:path w="2743200" h="9525">
                  <a:moveTo>
                    <a:pt x="2743199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2743199" y="0"/>
                  </a:lnTo>
                  <a:lnTo>
                    <a:pt x="2743199" y="9524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2" name="object 72" descr=""/>
          <p:cNvSpPr txBox="1"/>
          <p:nvPr/>
        </p:nvSpPr>
        <p:spPr>
          <a:xfrm>
            <a:off x="11221739" y="2254250"/>
            <a:ext cx="6819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0805" indent="-78105">
              <a:lnSpc>
                <a:spcPct val="100000"/>
              </a:lnSpc>
              <a:spcBef>
                <a:spcPts val="100"/>
              </a:spcBef>
              <a:buChar char="•"/>
              <a:tabLst>
                <a:tab pos="90805" algn="l"/>
              </a:tabLst>
            </a:pPr>
            <a:r>
              <a:rPr dirty="0" sz="900" spc="-10">
                <a:solidFill>
                  <a:srgbClr val="212121"/>
                </a:solidFill>
                <a:latin typeface="Helvetica Neue"/>
                <a:cs typeface="Trebuchet MS"/>
              </a:rPr>
              <a:t>Courtn…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3" name="object 73" descr=""/>
          <p:cNvSpPr txBox="1"/>
          <p:nvPr/>
        </p:nvSpPr>
        <p:spPr>
          <a:xfrm>
            <a:off x="9643715" y="2254250"/>
            <a:ext cx="1677035" cy="54356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 marR="360680">
              <a:lnSpc>
                <a:spcPts val="980"/>
              </a:lnSpc>
              <a:spcBef>
                <a:spcPts val="215"/>
              </a:spcBef>
            </a:pP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Yahoo</a:t>
            </a:r>
            <a:r>
              <a:rPr dirty="0" sz="900" spc="75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News</a:t>
            </a:r>
            <a:r>
              <a:rPr dirty="0" sz="900" spc="8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 spc="-10">
                <a:solidFill>
                  <a:srgbClr val="212121"/>
                </a:solidFill>
                <a:latin typeface="Helvetica Neue"/>
                <a:cs typeface="Trebuchet MS"/>
              </a:rPr>
              <a:t>Australia 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(Licensed</a:t>
            </a:r>
            <a:r>
              <a:rPr dirty="0" sz="900" spc="1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by</a:t>
            </a:r>
            <a:r>
              <a:rPr dirty="0" sz="900" spc="1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 spc="-10">
                <a:solidFill>
                  <a:srgbClr val="212121"/>
                </a:solidFill>
                <a:latin typeface="Helvetica Neue"/>
                <a:cs typeface="Trebuchet MS"/>
              </a:rPr>
              <a:t>Copyright Agency)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ts val="1025"/>
              </a:lnSpc>
            </a:pPr>
            <a:r>
              <a:rPr dirty="0" sz="900" b="1">
                <a:solidFill>
                  <a:srgbClr val="1D9F9F"/>
                </a:solidFill>
                <a:latin typeface="Helvetica Neue"/>
                <a:cs typeface="Tahoma"/>
              </a:rPr>
              <a:t>News</a:t>
            </a:r>
            <a:r>
              <a:rPr dirty="0" sz="900" spc="45" b="1">
                <a:solidFill>
                  <a:srgbClr val="1D9F9F"/>
                </a:solidFill>
                <a:latin typeface="Helvetica Neue"/>
                <a:cs typeface="Tahoma"/>
              </a:rPr>
              <a:t> </a:t>
            </a:r>
            <a:r>
              <a:rPr dirty="0" baseline="3086" sz="1350" spc="-419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dirty="0" baseline="3086" sz="1350" spc="-22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82">
                <a:solidFill>
                  <a:srgbClr val="595959"/>
                </a:solidFill>
                <a:latin typeface="Helvetica Neue"/>
                <a:cs typeface="Trebuchet MS"/>
              </a:rPr>
              <a:t>AU</a:t>
            </a:r>
            <a:r>
              <a:rPr dirty="0" baseline="3086" sz="1350" spc="-3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-419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dirty="0" baseline="3086" sz="1350" spc="6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>
                <a:solidFill>
                  <a:srgbClr val="595959"/>
                </a:solidFill>
                <a:latin typeface="Helvetica Neue"/>
                <a:cs typeface="Trebuchet MS"/>
              </a:rPr>
              <a:t>Dec</a:t>
            </a:r>
            <a:r>
              <a:rPr dirty="0" baseline="3086" sz="1350" spc="-3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>
                <a:solidFill>
                  <a:srgbClr val="595959"/>
                </a:solidFill>
                <a:latin typeface="Helvetica Neue"/>
                <a:cs typeface="Trebuchet MS"/>
              </a:rPr>
              <a:t>13</a:t>
            </a:r>
            <a:r>
              <a:rPr dirty="0" baseline="3086" sz="1350" spc="-22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-127">
                <a:solidFill>
                  <a:srgbClr val="595959"/>
                </a:solidFill>
                <a:latin typeface="Helvetica Neue"/>
                <a:cs typeface="Trebuchet MS"/>
              </a:rPr>
              <a:t>·</a:t>
            </a:r>
            <a:r>
              <a:rPr dirty="0" baseline="3086" sz="1350" spc="-22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>
                <a:solidFill>
                  <a:srgbClr val="595959"/>
                </a:solidFill>
                <a:latin typeface="Helvetica Neue"/>
                <a:cs typeface="Trebuchet MS"/>
              </a:rPr>
              <a:t>5:14</a:t>
            </a:r>
            <a:r>
              <a:rPr dirty="0" baseline="3086" sz="1350" spc="-22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127">
                <a:solidFill>
                  <a:srgbClr val="595959"/>
                </a:solidFill>
                <a:latin typeface="Helvetica Neue"/>
                <a:cs typeface="Trebuchet MS"/>
              </a:rPr>
              <a:t>PM</a:t>
            </a:r>
            <a:endParaRPr baseline="3086" sz="1350">
              <a:latin typeface="Trebuchet MS"/>
              <a:cs typeface="Trebuchet MS"/>
            </a:endParaRPr>
          </a:p>
        </p:txBody>
      </p:sp>
      <p:sp>
        <p:nvSpPr>
          <p:cNvPr id="74" name="object 74" descr=""/>
          <p:cNvSpPr txBox="1"/>
          <p:nvPr/>
        </p:nvSpPr>
        <p:spPr>
          <a:xfrm>
            <a:off x="9224615" y="2776220"/>
            <a:ext cx="2360930" cy="368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dirty="0" sz="1050" spc="-70">
                <a:solidFill>
                  <a:srgbClr val="212121"/>
                </a:solidFill>
                <a:latin typeface="Verdana"/>
                <a:cs typeface="Verdana"/>
                <a:hlinkClick r:id="rId18"/>
              </a:rPr>
              <a:t>Trailer</a:t>
            </a:r>
            <a:r>
              <a:rPr dirty="0" sz="1050" spc="-55">
                <a:solidFill>
                  <a:srgbClr val="212121"/>
                </a:solidFill>
                <a:latin typeface="Verdana"/>
                <a:cs typeface="Verdana"/>
                <a:hlinkClick r:id="rId18"/>
              </a:rPr>
              <a:t> </a:t>
            </a:r>
            <a:r>
              <a:rPr dirty="0" sz="1050" spc="-50">
                <a:solidFill>
                  <a:srgbClr val="212121"/>
                </a:solidFill>
                <a:latin typeface="Verdana"/>
                <a:cs typeface="Verdana"/>
                <a:hlinkClick r:id="rId18"/>
              </a:rPr>
              <a:t>full</a:t>
            </a:r>
            <a:r>
              <a:rPr dirty="0" sz="1050" spc="-55">
                <a:solidFill>
                  <a:srgbClr val="212121"/>
                </a:solidFill>
                <a:latin typeface="Verdana"/>
                <a:cs typeface="Verdana"/>
                <a:hlinkClick r:id="rId18"/>
              </a:rPr>
              <a:t> </a:t>
            </a:r>
            <a:r>
              <a:rPr dirty="0" sz="1050" spc="-35">
                <a:solidFill>
                  <a:srgbClr val="212121"/>
                </a:solidFill>
                <a:latin typeface="Verdana"/>
                <a:cs typeface="Verdana"/>
                <a:hlinkClick r:id="rId18"/>
              </a:rPr>
              <a:t>of</a:t>
            </a:r>
            <a:r>
              <a:rPr dirty="0" sz="1050" spc="-55">
                <a:solidFill>
                  <a:srgbClr val="212121"/>
                </a:solidFill>
                <a:latin typeface="Verdana"/>
                <a:cs typeface="Verdana"/>
                <a:hlinkClick r:id="rId18"/>
              </a:rPr>
              <a:t> ﬁsh </a:t>
            </a:r>
            <a:r>
              <a:rPr dirty="0" sz="1050" spc="-35">
                <a:solidFill>
                  <a:srgbClr val="212121"/>
                </a:solidFill>
                <a:latin typeface="Verdana"/>
                <a:cs typeface="Verdana"/>
                <a:hlinkClick r:id="rId18"/>
              </a:rPr>
              <a:t>exposes</a:t>
            </a:r>
            <a:r>
              <a:rPr dirty="0" sz="1050" spc="-50">
                <a:solidFill>
                  <a:srgbClr val="212121"/>
                </a:solidFill>
                <a:latin typeface="Verdana"/>
                <a:cs typeface="Verdana"/>
                <a:hlinkClick r:id="rId18"/>
              </a:rPr>
              <a:t> </a:t>
            </a:r>
            <a:r>
              <a:rPr dirty="0" sz="1050" spc="-45">
                <a:solidFill>
                  <a:srgbClr val="212121"/>
                </a:solidFill>
                <a:latin typeface="Verdana"/>
                <a:cs typeface="Verdana"/>
                <a:hlinkClick r:id="rId18"/>
              </a:rPr>
              <a:t>disturbing</a:t>
            </a:r>
            <a:r>
              <a:rPr dirty="0" sz="1050" spc="-45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dirty="0" sz="1050" spc="-65">
                <a:solidFill>
                  <a:srgbClr val="212121"/>
                </a:solidFill>
                <a:latin typeface="Verdana"/>
                <a:cs typeface="Verdana"/>
                <a:hlinkClick r:id="rId18"/>
              </a:rPr>
              <a:t>reality</a:t>
            </a:r>
            <a:r>
              <a:rPr dirty="0" sz="1050" spc="-45">
                <a:solidFill>
                  <a:srgbClr val="212121"/>
                </a:solidFill>
                <a:latin typeface="Verdana"/>
                <a:cs typeface="Verdana"/>
                <a:hlinkClick r:id="rId18"/>
              </a:rPr>
              <a:t> </a:t>
            </a:r>
            <a:r>
              <a:rPr dirty="0" sz="1050" spc="-60">
                <a:solidFill>
                  <a:srgbClr val="212121"/>
                </a:solidFill>
                <a:latin typeface="Verdana"/>
                <a:cs typeface="Verdana"/>
                <a:hlinkClick r:id="rId18"/>
              </a:rPr>
              <a:t>in</a:t>
            </a:r>
            <a:r>
              <a:rPr dirty="0" sz="1050" spc="-45">
                <a:solidFill>
                  <a:srgbClr val="212121"/>
                </a:solidFill>
                <a:latin typeface="Verdana"/>
                <a:cs typeface="Verdana"/>
                <a:hlinkClick r:id="rId18"/>
              </a:rPr>
              <a:t> </a:t>
            </a:r>
            <a:r>
              <a:rPr dirty="0" sz="1050" spc="-35">
                <a:solidFill>
                  <a:srgbClr val="212121"/>
                </a:solidFill>
                <a:latin typeface="Verdana"/>
                <a:cs typeface="Verdana"/>
                <a:hlinkClick r:id="rId18"/>
              </a:rPr>
              <a:t>Aussie</a:t>
            </a:r>
            <a:r>
              <a:rPr dirty="0" sz="1050" spc="-45">
                <a:solidFill>
                  <a:srgbClr val="212121"/>
                </a:solidFill>
                <a:latin typeface="Verdana"/>
                <a:cs typeface="Verdana"/>
                <a:hlinkClick r:id="rId18"/>
              </a:rPr>
              <a:t> </a:t>
            </a:r>
            <a:r>
              <a:rPr dirty="0" sz="1050" spc="-10">
                <a:solidFill>
                  <a:srgbClr val="212121"/>
                </a:solidFill>
                <a:latin typeface="Verdana"/>
                <a:cs typeface="Verdana"/>
                <a:hlinkClick r:id="rId18"/>
              </a:rPr>
              <a:t>waterways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75" name="object 75" descr=""/>
          <p:cNvSpPr/>
          <p:nvPr/>
        </p:nvSpPr>
        <p:spPr>
          <a:xfrm>
            <a:off x="9239249" y="2362199"/>
            <a:ext cx="4572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171449" y="342899"/>
                </a:moveTo>
                <a:lnTo>
                  <a:pt x="129779" y="337760"/>
                </a:lnTo>
                <a:lnTo>
                  <a:pt x="90627" y="322656"/>
                </a:lnTo>
                <a:lnTo>
                  <a:pt x="56317" y="298493"/>
                </a:lnTo>
                <a:lnTo>
                  <a:pt x="28893" y="266702"/>
                </a:lnTo>
                <a:lnTo>
                  <a:pt x="10016" y="229200"/>
                </a:lnTo>
                <a:lnTo>
                  <a:pt x="822" y="188255"/>
                </a:lnTo>
                <a:lnTo>
                  <a:pt x="0" y="171449"/>
                </a:lnTo>
                <a:lnTo>
                  <a:pt x="205" y="163027"/>
                </a:lnTo>
                <a:lnTo>
                  <a:pt x="7379" y="121679"/>
                </a:lnTo>
                <a:lnTo>
                  <a:pt x="24385" y="83314"/>
                </a:lnTo>
                <a:lnTo>
                  <a:pt x="50216" y="50216"/>
                </a:lnTo>
                <a:lnTo>
                  <a:pt x="83314" y="24386"/>
                </a:lnTo>
                <a:lnTo>
                  <a:pt x="121679" y="7380"/>
                </a:lnTo>
                <a:lnTo>
                  <a:pt x="163026" y="205"/>
                </a:lnTo>
                <a:lnTo>
                  <a:pt x="171449" y="0"/>
                </a:lnTo>
                <a:lnTo>
                  <a:pt x="179872" y="205"/>
                </a:lnTo>
                <a:lnTo>
                  <a:pt x="221218" y="7380"/>
                </a:lnTo>
                <a:lnTo>
                  <a:pt x="259584" y="24386"/>
                </a:lnTo>
                <a:lnTo>
                  <a:pt x="292683" y="50216"/>
                </a:lnTo>
                <a:lnTo>
                  <a:pt x="318513" y="83314"/>
                </a:lnTo>
                <a:lnTo>
                  <a:pt x="335518" y="121679"/>
                </a:lnTo>
                <a:lnTo>
                  <a:pt x="342693" y="163027"/>
                </a:lnTo>
                <a:lnTo>
                  <a:pt x="342899" y="171449"/>
                </a:lnTo>
                <a:lnTo>
                  <a:pt x="342693" y="179872"/>
                </a:lnTo>
                <a:lnTo>
                  <a:pt x="335518" y="221219"/>
                </a:lnTo>
                <a:lnTo>
                  <a:pt x="318513" y="259584"/>
                </a:lnTo>
                <a:lnTo>
                  <a:pt x="292683" y="292683"/>
                </a:lnTo>
                <a:lnTo>
                  <a:pt x="259583" y="318513"/>
                </a:lnTo>
                <a:lnTo>
                  <a:pt x="221218" y="335519"/>
                </a:lnTo>
                <a:lnTo>
                  <a:pt x="179872" y="342694"/>
                </a:lnTo>
                <a:lnTo>
                  <a:pt x="171449" y="342899"/>
                </a:lnTo>
                <a:close/>
              </a:path>
            </a:pathLst>
          </a:custGeom>
          <a:solidFill>
            <a:srgbClr val="FFBB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 descr=""/>
          <p:cNvSpPr txBox="1"/>
          <p:nvPr/>
        </p:nvSpPr>
        <p:spPr>
          <a:xfrm>
            <a:off x="9346654" y="2425700"/>
            <a:ext cx="2387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5">
                <a:solidFill>
                  <a:srgbClr val="FFFFFF"/>
                </a:solidFill>
                <a:latin typeface="Helvetica Neue"/>
                <a:cs typeface="Trebuchet MS"/>
              </a:rPr>
              <a:t>Y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77" name="object 77" descr=""/>
          <p:cNvGrpSpPr/>
          <p:nvPr/>
        </p:nvGrpSpPr>
        <p:grpSpPr>
          <a:xfrm>
            <a:off x="9429749" y="942975"/>
            <a:ext cx="5372100" cy="1800225"/>
            <a:chOff x="9429749" y="942975"/>
            <a:chExt cx="5372100" cy="1800225"/>
          </a:xfrm>
        </p:grpSpPr>
        <p:pic>
          <p:nvPicPr>
            <p:cNvPr id="78" name="object 7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429749" y="2552699"/>
              <a:ext cx="190499" cy="190499"/>
            </a:xfrm>
            <a:prstGeom prst="rect">
              <a:avLst/>
            </a:prstGeom>
          </p:spPr>
        </p:pic>
        <p:pic>
          <p:nvPicPr>
            <p:cNvPr id="79" name="object 79" descr="">
              <a:hlinkClick r:id="rId20"/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058649" y="942975"/>
              <a:ext cx="2743200" cy="1314449"/>
            </a:xfrm>
            <a:prstGeom prst="rect">
              <a:avLst/>
            </a:prstGeom>
          </p:spPr>
        </p:pic>
        <p:sp>
          <p:nvSpPr>
            <p:cNvPr id="80" name="object 80" descr=""/>
            <p:cNvSpPr/>
            <p:nvPr/>
          </p:nvSpPr>
          <p:spPr>
            <a:xfrm>
              <a:off x="12058648" y="2257424"/>
              <a:ext cx="2743200" cy="9525"/>
            </a:xfrm>
            <a:custGeom>
              <a:avLst/>
              <a:gdLst/>
              <a:ahLst/>
              <a:cxnLst/>
              <a:rect l="l" t="t" r="r" b="b"/>
              <a:pathLst>
                <a:path w="2743200" h="9525">
                  <a:moveTo>
                    <a:pt x="2743200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2743200" y="0"/>
                  </a:lnTo>
                  <a:lnTo>
                    <a:pt x="2743200" y="9524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1" name="object 81" descr=""/>
          <p:cNvSpPr txBox="1"/>
          <p:nvPr/>
        </p:nvSpPr>
        <p:spPr>
          <a:xfrm>
            <a:off x="12544969" y="2311400"/>
            <a:ext cx="2307590" cy="429259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215"/>
              </a:spcBef>
            </a:pP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Yahoo</a:t>
            </a:r>
            <a:r>
              <a:rPr dirty="0" sz="900" spc="1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News</a:t>
            </a:r>
            <a:r>
              <a:rPr dirty="0" sz="900" spc="15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 spc="-10">
                <a:solidFill>
                  <a:srgbClr val="212121"/>
                </a:solidFill>
                <a:latin typeface="Helvetica Neue"/>
                <a:cs typeface="Trebuchet MS"/>
              </a:rPr>
              <a:t>Australia</a:t>
            </a:r>
            <a:r>
              <a:rPr dirty="0" sz="900" spc="15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(Licensed</a:t>
            </a:r>
            <a:r>
              <a:rPr dirty="0" sz="900" spc="39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 spc="-170">
                <a:solidFill>
                  <a:srgbClr val="212121"/>
                </a:solidFill>
                <a:latin typeface="Helvetica Neue"/>
                <a:cs typeface="Trebuchet MS"/>
              </a:rPr>
              <a:t>•</a:t>
            </a:r>
            <a:r>
              <a:rPr dirty="0" sz="900" spc="7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 spc="-10">
                <a:solidFill>
                  <a:srgbClr val="212121"/>
                </a:solidFill>
                <a:latin typeface="Helvetica Neue"/>
                <a:cs typeface="Trebuchet MS"/>
              </a:rPr>
              <a:t>Adria… 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by</a:t>
            </a:r>
            <a:r>
              <a:rPr dirty="0" sz="900" spc="5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Copyright</a:t>
            </a:r>
            <a:r>
              <a:rPr dirty="0" sz="900" spc="1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 spc="-10">
                <a:solidFill>
                  <a:srgbClr val="212121"/>
                </a:solidFill>
                <a:latin typeface="Helvetica Neue"/>
                <a:cs typeface="Trebuchet MS"/>
              </a:rPr>
              <a:t>Agency)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900" b="1">
                <a:solidFill>
                  <a:srgbClr val="1D9F9F"/>
                </a:solidFill>
                <a:latin typeface="Helvetica Neue"/>
                <a:cs typeface="Tahoma"/>
              </a:rPr>
              <a:t>News</a:t>
            </a:r>
            <a:r>
              <a:rPr dirty="0" sz="900" spc="45" b="1">
                <a:solidFill>
                  <a:srgbClr val="1D9F9F"/>
                </a:solidFill>
                <a:latin typeface="Helvetica Neue"/>
                <a:cs typeface="Tahoma"/>
              </a:rPr>
              <a:t> </a:t>
            </a:r>
            <a:r>
              <a:rPr dirty="0" baseline="3086" sz="1350" spc="-419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dirty="0" baseline="3086" sz="1350" spc="-22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82">
                <a:solidFill>
                  <a:srgbClr val="595959"/>
                </a:solidFill>
                <a:latin typeface="Helvetica Neue"/>
                <a:cs typeface="Trebuchet MS"/>
              </a:rPr>
              <a:t>AU</a:t>
            </a:r>
            <a:r>
              <a:rPr dirty="0" baseline="3086" sz="1350" spc="-3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-419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dirty="0" baseline="3086" sz="1350" spc="6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>
                <a:solidFill>
                  <a:srgbClr val="595959"/>
                </a:solidFill>
                <a:latin typeface="Helvetica Neue"/>
                <a:cs typeface="Trebuchet MS"/>
              </a:rPr>
              <a:t>Dec</a:t>
            </a:r>
            <a:r>
              <a:rPr dirty="0" baseline="3086" sz="1350" spc="-3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>
                <a:solidFill>
                  <a:srgbClr val="595959"/>
                </a:solidFill>
                <a:latin typeface="Helvetica Neue"/>
                <a:cs typeface="Trebuchet MS"/>
              </a:rPr>
              <a:t>18</a:t>
            </a:r>
            <a:r>
              <a:rPr dirty="0" baseline="3086" sz="1350" spc="-22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-127">
                <a:solidFill>
                  <a:srgbClr val="595959"/>
                </a:solidFill>
                <a:latin typeface="Helvetica Neue"/>
                <a:cs typeface="Trebuchet MS"/>
              </a:rPr>
              <a:t>·</a:t>
            </a:r>
            <a:r>
              <a:rPr dirty="0" baseline="3086" sz="1350" spc="-22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>
                <a:solidFill>
                  <a:srgbClr val="595959"/>
                </a:solidFill>
                <a:latin typeface="Helvetica Neue"/>
                <a:cs typeface="Trebuchet MS"/>
              </a:rPr>
              <a:t>6:00</a:t>
            </a:r>
            <a:r>
              <a:rPr dirty="0" baseline="3086" sz="1350" spc="-22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104">
                <a:solidFill>
                  <a:srgbClr val="595959"/>
                </a:solidFill>
                <a:latin typeface="Helvetica Neue"/>
                <a:cs typeface="Trebuchet MS"/>
              </a:rPr>
              <a:t>AM</a:t>
            </a:r>
            <a:endParaRPr baseline="3086" sz="1350">
              <a:latin typeface="Trebuchet MS"/>
              <a:cs typeface="Trebuchet MS"/>
            </a:endParaRPr>
          </a:p>
        </p:txBody>
      </p:sp>
      <p:sp>
        <p:nvSpPr>
          <p:cNvPr id="82" name="object 82" descr=""/>
          <p:cNvSpPr txBox="1"/>
          <p:nvPr/>
        </p:nvSpPr>
        <p:spPr>
          <a:xfrm>
            <a:off x="12125869" y="2776220"/>
            <a:ext cx="2675255" cy="368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dirty="0" sz="1050" spc="-35">
                <a:solidFill>
                  <a:srgbClr val="212121"/>
                </a:solidFill>
                <a:latin typeface="Verdana"/>
                <a:cs typeface="Verdana"/>
                <a:hlinkClick r:id="rId20"/>
              </a:rPr>
              <a:t>Balancing</a:t>
            </a:r>
            <a:r>
              <a:rPr dirty="0" sz="1050" spc="-55">
                <a:solidFill>
                  <a:srgbClr val="212121"/>
                </a:solidFill>
                <a:latin typeface="Verdana"/>
                <a:cs typeface="Verdana"/>
                <a:hlinkClick r:id="rId20"/>
              </a:rPr>
              <a:t> </a:t>
            </a:r>
            <a:r>
              <a:rPr dirty="0" sz="1050" spc="-40">
                <a:solidFill>
                  <a:srgbClr val="212121"/>
                </a:solidFill>
                <a:latin typeface="Verdana"/>
                <a:cs typeface="Verdana"/>
                <a:hlinkClick r:id="rId20"/>
              </a:rPr>
              <a:t>needs</a:t>
            </a:r>
            <a:r>
              <a:rPr dirty="0" sz="1050" spc="-50">
                <a:solidFill>
                  <a:srgbClr val="212121"/>
                </a:solidFill>
                <a:latin typeface="Verdana"/>
                <a:cs typeface="Verdana"/>
                <a:hlinkClick r:id="rId20"/>
              </a:rPr>
              <a:t> </a:t>
            </a:r>
            <a:r>
              <a:rPr dirty="0" sz="1050" spc="-65">
                <a:solidFill>
                  <a:srgbClr val="212121"/>
                </a:solidFill>
                <a:latin typeface="Verdana"/>
                <a:cs typeface="Verdana"/>
                <a:hlinkClick r:id="rId20"/>
              </a:rPr>
              <a:t>key</a:t>
            </a:r>
            <a:r>
              <a:rPr dirty="0" sz="1050" spc="-50">
                <a:solidFill>
                  <a:srgbClr val="212121"/>
                </a:solidFill>
                <a:latin typeface="Verdana"/>
                <a:cs typeface="Verdana"/>
                <a:hlinkClick r:id="rId20"/>
              </a:rPr>
              <a:t> </a:t>
            </a:r>
            <a:r>
              <a:rPr dirty="0" sz="1050" spc="-45">
                <a:solidFill>
                  <a:srgbClr val="212121"/>
                </a:solidFill>
                <a:latin typeface="Verdana"/>
                <a:cs typeface="Verdana"/>
                <a:hlinkClick r:id="rId20"/>
              </a:rPr>
              <a:t>challenge</a:t>
            </a:r>
            <a:r>
              <a:rPr dirty="0" sz="1050" spc="-50">
                <a:solidFill>
                  <a:srgbClr val="212121"/>
                </a:solidFill>
                <a:latin typeface="Verdana"/>
                <a:cs typeface="Verdana"/>
                <a:hlinkClick r:id="rId20"/>
              </a:rPr>
              <a:t> </a:t>
            </a:r>
            <a:r>
              <a:rPr dirty="0" sz="1050" spc="-35">
                <a:solidFill>
                  <a:srgbClr val="212121"/>
                </a:solidFill>
                <a:latin typeface="Verdana"/>
                <a:cs typeface="Verdana"/>
                <a:hlinkClick r:id="rId20"/>
              </a:rPr>
              <a:t>of</a:t>
            </a:r>
            <a:r>
              <a:rPr dirty="0" sz="1050" spc="-50">
                <a:solidFill>
                  <a:srgbClr val="212121"/>
                </a:solidFill>
                <a:latin typeface="Verdana"/>
                <a:cs typeface="Verdana"/>
                <a:hlinkClick r:id="rId20"/>
              </a:rPr>
              <a:t> </a:t>
            </a:r>
            <a:r>
              <a:rPr dirty="0" sz="1050" spc="-50">
                <a:solidFill>
                  <a:srgbClr val="212121"/>
                </a:solidFill>
                <a:latin typeface="Verdana"/>
                <a:cs typeface="Verdana"/>
                <a:hlinkClick r:id="rId20"/>
              </a:rPr>
              <a:t>Murray</a:t>
            </a:r>
            <a:r>
              <a:rPr dirty="0" sz="1050" spc="-5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dirty="0" sz="1050" spc="-55">
                <a:solidFill>
                  <a:srgbClr val="212121"/>
                </a:solidFill>
                <a:latin typeface="Verdana"/>
                <a:cs typeface="Verdana"/>
                <a:hlinkClick r:id="rId20"/>
              </a:rPr>
              <a:t>Darling</a:t>
            </a:r>
            <a:r>
              <a:rPr dirty="0" sz="1050" spc="-45">
                <a:solidFill>
                  <a:srgbClr val="212121"/>
                </a:solidFill>
                <a:latin typeface="Verdana"/>
                <a:cs typeface="Verdana"/>
                <a:hlinkClick r:id="rId20"/>
              </a:rPr>
              <a:t> </a:t>
            </a:r>
            <a:r>
              <a:rPr dirty="0" sz="1050" spc="-20">
                <a:solidFill>
                  <a:srgbClr val="212121"/>
                </a:solidFill>
                <a:latin typeface="Verdana"/>
                <a:cs typeface="Verdana"/>
                <a:hlinkClick r:id="rId20"/>
              </a:rPr>
              <a:t>plan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83" name="object 83" descr=""/>
          <p:cNvSpPr/>
          <p:nvPr/>
        </p:nvSpPr>
        <p:spPr>
          <a:xfrm>
            <a:off x="12134849" y="2362199"/>
            <a:ext cx="4572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171449" y="342899"/>
                </a:moveTo>
                <a:lnTo>
                  <a:pt x="129779" y="337760"/>
                </a:lnTo>
                <a:lnTo>
                  <a:pt x="90627" y="322656"/>
                </a:lnTo>
                <a:lnTo>
                  <a:pt x="56318" y="298493"/>
                </a:lnTo>
                <a:lnTo>
                  <a:pt x="28894" y="266702"/>
                </a:lnTo>
                <a:lnTo>
                  <a:pt x="10016" y="229200"/>
                </a:lnTo>
                <a:lnTo>
                  <a:pt x="822" y="188255"/>
                </a:lnTo>
                <a:lnTo>
                  <a:pt x="0" y="171449"/>
                </a:lnTo>
                <a:lnTo>
                  <a:pt x="205" y="163027"/>
                </a:lnTo>
                <a:lnTo>
                  <a:pt x="7379" y="121679"/>
                </a:lnTo>
                <a:lnTo>
                  <a:pt x="24386" y="83314"/>
                </a:lnTo>
                <a:lnTo>
                  <a:pt x="50216" y="50216"/>
                </a:lnTo>
                <a:lnTo>
                  <a:pt x="83314" y="24386"/>
                </a:lnTo>
                <a:lnTo>
                  <a:pt x="121679" y="7380"/>
                </a:lnTo>
                <a:lnTo>
                  <a:pt x="163026" y="205"/>
                </a:lnTo>
                <a:lnTo>
                  <a:pt x="171449" y="0"/>
                </a:lnTo>
                <a:lnTo>
                  <a:pt x="179872" y="205"/>
                </a:lnTo>
                <a:lnTo>
                  <a:pt x="221218" y="7380"/>
                </a:lnTo>
                <a:lnTo>
                  <a:pt x="259584" y="24386"/>
                </a:lnTo>
                <a:lnTo>
                  <a:pt x="292683" y="50216"/>
                </a:lnTo>
                <a:lnTo>
                  <a:pt x="318513" y="83314"/>
                </a:lnTo>
                <a:lnTo>
                  <a:pt x="335518" y="121679"/>
                </a:lnTo>
                <a:lnTo>
                  <a:pt x="342693" y="163027"/>
                </a:lnTo>
                <a:lnTo>
                  <a:pt x="342899" y="171449"/>
                </a:lnTo>
                <a:lnTo>
                  <a:pt x="342693" y="179872"/>
                </a:lnTo>
                <a:lnTo>
                  <a:pt x="335518" y="221219"/>
                </a:lnTo>
                <a:lnTo>
                  <a:pt x="318513" y="259584"/>
                </a:lnTo>
                <a:lnTo>
                  <a:pt x="292683" y="292683"/>
                </a:lnTo>
                <a:lnTo>
                  <a:pt x="259584" y="318513"/>
                </a:lnTo>
                <a:lnTo>
                  <a:pt x="221218" y="335519"/>
                </a:lnTo>
                <a:lnTo>
                  <a:pt x="179872" y="342694"/>
                </a:lnTo>
                <a:lnTo>
                  <a:pt x="171449" y="342899"/>
                </a:lnTo>
                <a:close/>
              </a:path>
            </a:pathLst>
          </a:custGeom>
          <a:solidFill>
            <a:srgbClr val="FFBB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 descr=""/>
          <p:cNvSpPr txBox="1"/>
          <p:nvPr/>
        </p:nvSpPr>
        <p:spPr>
          <a:xfrm>
            <a:off x="12247908" y="2425700"/>
            <a:ext cx="2387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5">
                <a:solidFill>
                  <a:srgbClr val="FFFFFF"/>
                </a:solidFill>
                <a:latin typeface="Helvetica Neue"/>
                <a:cs typeface="Trebuchet MS"/>
              </a:rPr>
              <a:t>Y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85" name="object 85" descr=""/>
          <p:cNvGrpSpPr/>
          <p:nvPr/>
        </p:nvGrpSpPr>
        <p:grpSpPr>
          <a:xfrm>
            <a:off x="457199" y="2552699"/>
            <a:ext cx="12058650" cy="2476500"/>
            <a:chOff x="457199" y="2552699"/>
            <a:chExt cx="12058650" cy="2476500"/>
          </a:xfrm>
        </p:grpSpPr>
        <p:pic>
          <p:nvPicPr>
            <p:cNvPr id="86" name="object 8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325349" y="2552699"/>
              <a:ext cx="190499" cy="190499"/>
            </a:xfrm>
            <a:prstGeom prst="rect">
              <a:avLst/>
            </a:prstGeom>
          </p:spPr>
        </p:pic>
        <p:pic>
          <p:nvPicPr>
            <p:cNvPr id="87" name="object 87" descr="">
              <a:hlinkClick r:id="rId22"/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57199" y="3705224"/>
              <a:ext cx="2752724" cy="1314449"/>
            </a:xfrm>
            <a:prstGeom prst="rect">
              <a:avLst/>
            </a:prstGeom>
          </p:spPr>
        </p:pic>
        <p:sp>
          <p:nvSpPr>
            <p:cNvPr id="88" name="object 88" descr=""/>
            <p:cNvSpPr/>
            <p:nvPr/>
          </p:nvSpPr>
          <p:spPr>
            <a:xfrm>
              <a:off x="457199" y="5019674"/>
              <a:ext cx="2752725" cy="9525"/>
            </a:xfrm>
            <a:custGeom>
              <a:avLst/>
              <a:gdLst/>
              <a:ahLst/>
              <a:cxnLst/>
              <a:rect l="l" t="t" r="r" b="b"/>
              <a:pathLst>
                <a:path w="2752725" h="9525">
                  <a:moveTo>
                    <a:pt x="2752724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2752724" y="0"/>
                  </a:lnTo>
                  <a:lnTo>
                    <a:pt x="2752724" y="9524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9" name="object 89" descr=""/>
          <p:cNvSpPr txBox="1"/>
          <p:nvPr/>
        </p:nvSpPr>
        <p:spPr>
          <a:xfrm>
            <a:off x="939800" y="5140325"/>
            <a:ext cx="1677035" cy="295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65"/>
              </a:lnSpc>
              <a:spcBef>
                <a:spcPts val="100"/>
              </a:spcBef>
            </a:pPr>
            <a:r>
              <a:rPr dirty="0" sz="900" spc="114">
                <a:solidFill>
                  <a:srgbClr val="212121"/>
                </a:solidFill>
                <a:latin typeface="Helvetica Neue"/>
                <a:cs typeface="Trebuchet MS"/>
              </a:rPr>
              <a:t>MSN</a:t>
            </a:r>
            <a:r>
              <a:rPr dirty="0" sz="900" spc="-25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 spc="-10">
                <a:solidFill>
                  <a:srgbClr val="212121"/>
                </a:solidFill>
                <a:latin typeface="Helvetica Neue"/>
                <a:cs typeface="Trebuchet MS"/>
              </a:rPr>
              <a:t>Australia</a:t>
            </a:r>
            <a:r>
              <a:rPr dirty="0" sz="900" spc="25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 spc="-170">
                <a:solidFill>
                  <a:srgbClr val="212121"/>
                </a:solidFill>
                <a:latin typeface="Helvetica Neue"/>
                <a:cs typeface="Trebuchet MS"/>
              </a:rPr>
              <a:t>•</a:t>
            </a:r>
            <a:r>
              <a:rPr dirty="0" sz="900" spc="25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Adrian</a:t>
            </a:r>
            <a:r>
              <a:rPr dirty="0" sz="900" spc="-20">
                <a:solidFill>
                  <a:srgbClr val="212121"/>
                </a:solidFill>
                <a:latin typeface="Helvetica Neue"/>
                <a:cs typeface="Trebuchet MS"/>
              </a:rPr>
              <a:t> Black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ts val="1065"/>
              </a:lnSpc>
            </a:pPr>
            <a:r>
              <a:rPr dirty="0" sz="900" b="1">
                <a:solidFill>
                  <a:srgbClr val="1D9F9F"/>
                </a:solidFill>
                <a:latin typeface="Helvetica Neue"/>
                <a:cs typeface="Tahoma"/>
              </a:rPr>
              <a:t>News</a:t>
            </a:r>
            <a:r>
              <a:rPr dirty="0" sz="900" spc="45" b="1">
                <a:solidFill>
                  <a:srgbClr val="1D9F9F"/>
                </a:solidFill>
                <a:latin typeface="Helvetica Neue"/>
                <a:cs typeface="Tahoma"/>
              </a:rPr>
              <a:t> </a:t>
            </a:r>
            <a:r>
              <a:rPr dirty="0" baseline="3086" sz="1350" spc="-419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dirty="0" baseline="3086" sz="1350" spc="-22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82">
                <a:solidFill>
                  <a:srgbClr val="595959"/>
                </a:solidFill>
                <a:latin typeface="Helvetica Neue"/>
                <a:cs typeface="Trebuchet MS"/>
              </a:rPr>
              <a:t>AU</a:t>
            </a:r>
            <a:r>
              <a:rPr dirty="0" baseline="3086" sz="1350" spc="-3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-419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dirty="0" baseline="3086" sz="1350" spc="6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>
                <a:solidFill>
                  <a:srgbClr val="595959"/>
                </a:solidFill>
                <a:latin typeface="Helvetica Neue"/>
                <a:cs typeface="Trebuchet MS"/>
              </a:rPr>
              <a:t>Dec</a:t>
            </a:r>
            <a:r>
              <a:rPr dirty="0" baseline="3086" sz="1350" spc="-3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>
                <a:solidFill>
                  <a:srgbClr val="595959"/>
                </a:solidFill>
                <a:latin typeface="Helvetica Neue"/>
                <a:cs typeface="Trebuchet MS"/>
              </a:rPr>
              <a:t>18</a:t>
            </a:r>
            <a:r>
              <a:rPr dirty="0" baseline="3086" sz="1350" spc="-22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-127">
                <a:solidFill>
                  <a:srgbClr val="595959"/>
                </a:solidFill>
                <a:latin typeface="Helvetica Neue"/>
                <a:cs typeface="Trebuchet MS"/>
              </a:rPr>
              <a:t>·</a:t>
            </a:r>
            <a:r>
              <a:rPr dirty="0" baseline="3086" sz="1350" spc="-22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>
                <a:solidFill>
                  <a:srgbClr val="595959"/>
                </a:solidFill>
                <a:latin typeface="Helvetica Neue"/>
                <a:cs typeface="Trebuchet MS"/>
              </a:rPr>
              <a:t>5:56</a:t>
            </a:r>
            <a:r>
              <a:rPr dirty="0" baseline="3086" sz="1350" spc="-22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127">
                <a:solidFill>
                  <a:srgbClr val="595959"/>
                </a:solidFill>
                <a:latin typeface="Helvetica Neue"/>
                <a:cs typeface="Trebuchet MS"/>
              </a:rPr>
              <a:t>PM</a:t>
            </a:r>
            <a:endParaRPr baseline="3086" sz="1350">
              <a:latin typeface="Trebuchet MS"/>
              <a:cs typeface="Trebuchet MS"/>
            </a:endParaRPr>
          </a:p>
        </p:txBody>
      </p:sp>
      <p:sp>
        <p:nvSpPr>
          <p:cNvPr id="90" name="object 90" descr=""/>
          <p:cNvSpPr txBox="1"/>
          <p:nvPr/>
        </p:nvSpPr>
        <p:spPr>
          <a:xfrm>
            <a:off x="520700" y="5538469"/>
            <a:ext cx="2442845" cy="368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dirty="0" sz="1050" spc="-25">
                <a:solidFill>
                  <a:srgbClr val="212121"/>
                </a:solidFill>
                <a:latin typeface="Verdana"/>
                <a:cs typeface="Verdana"/>
                <a:hlinkClick r:id="rId22"/>
              </a:rPr>
              <a:t>Mission</a:t>
            </a:r>
            <a:r>
              <a:rPr dirty="0" sz="1050" spc="-40">
                <a:solidFill>
                  <a:srgbClr val="212121"/>
                </a:solidFill>
                <a:latin typeface="Verdana"/>
                <a:cs typeface="Verdana"/>
                <a:hlinkClick r:id="rId22"/>
              </a:rPr>
              <a:t> </a:t>
            </a:r>
            <a:r>
              <a:rPr dirty="0" sz="1050" spc="-45">
                <a:solidFill>
                  <a:srgbClr val="212121"/>
                </a:solidFill>
                <a:latin typeface="Verdana"/>
                <a:cs typeface="Verdana"/>
                <a:hlinkClick r:id="rId22"/>
              </a:rPr>
              <a:t>to</a:t>
            </a:r>
            <a:r>
              <a:rPr dirty="0" sz="1050" spc="-40">
                <a:solidFill>
                  <a:srgbClr val="212121"/>
                </a:solidFill>
                <a:latin typeface="Verdana"/>
                <a:cs typeface="Verdana"/>
                <a:hlinkClick r:id="rId22"/>
              </a:rPr>
              <a:t> </a:t>
            </a:r>
            <a:r>
              <a:rPr dirty="0" sz="1050" spc="-50">
                <a:solidFill>
                  <a:srgbClr val="212121"/>
                </a:solidFill>
                <a:latin typeface="Verdana"/>
                <a:cs typeface="Verdana"/>
                <a:hlinkClick r:id="rId22"/>
              </a:rPr>
              <a:t>save</a:t>
            </a:r>
            <a:r>
              <a:rPr dirty="0" sz="1050" spc="-40">
                <a:solidFill>
                  <a:srgbClr val="212121"/>
                </a:solidFill>
                <a:latin typeface="Verdana"/>
                <a:cs typeface="Verdana"/>
                <a:hlinkClick r:id="rId22"/>
              </a:rPr>
              <a:t> </a:t>
            </a:r>
            <a:r>
              <a:rPr dirty="0" sz="1050" spc="-60">
                <a:solidFill>
                  <a:srgbClr val="212121"/>
                </a:solidFill>
                <a:latin typeface="Verdana"/>
                <a:cs typeface="Verdana"/>
                <a:hlinkClick r:id="rId22"/>
              </a:rPr>
              <a:t>Murray-</a:t>
            </a:r>
            <a:r>
              <a:rPr dirty="0" sz="1050" spc="-55">
                <a:solidFill>
                  <a:srgbClr val="212121"/>
                </a:solidFill>
                <a:latin typeface="Verdana"/>
                <a:cs typeface="Verdana"/>
                <a:hlinkClick r:id="rId22"/>
              </a:rPr>
              <a:t>Darling</a:t>
            </a:r>
            <a:r>
              <a:rPr dirty="0" sz="1050" spc="-40">
                <a:solidFill>
                  <a:srgbClr val="212121"/>
                </a:solidFill>
                <a:latin typeface="Verdana"/>
                <a:cs typeface="Verdana"/>
                <a:hlinkClick r:id="rId22"/>
              </a:rPr>
              <a:t> </a:t>
            </a:r>
            <a:r>
              <a:rPr dirty="0" sz="1050" spc="-30">
                <a:solidFill>
                  <a:srgbClr val="212121"/>
                </a:solidFill>
                <a:latin typeface="Verdana"/>
                <a:cs typeface="Verdana"/>
                <a:hlinkClick r:id="rId22"/>
              </a:rPr>
              <a:t>Basin</a:t>
            </a:r>
            <a:r>
              <a:rPr dirty="0" sz="1050" spc="-3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dirty="0" sz="1050" spc="-30">
                <a:solidFill>
                  <a:srgbClr val="212121"/>
                </a:solidFill>
                <a:latin typeface="Verdana"/>
                <a:cs typeface="Verdana"/>
                <a:hlinkClick r:id="rId22"/>
              </a:rPr>
              <a:t>edges</a:t>
            </a:r>
            <a:r>
              <a:rPr dirty="0" sz="1050" spc="-70">
                <a:solidFill>
                  <a:srgbClr val="212121"/>
                </a:solidFill>
                <a:latin typeface="Verdana"/>
                <a:cs typeface="Verdana"/>
                <a:hlinkClick r:id="rId22"/>
              </a:rPr>
              <a:t> </a:t>
            </a:r>
            <a:r>
              <a:rPr dirty="0" sz="1050" spc="-10">
                <a:solidFill>
                  <a:srgbClr val="212121"/>
                </a:solidFill>
                <a:latin typeface="Verdana"/>
                <a:cs typeface="Verdana"/>
                <a:hlinkClick r:id="rId22"/>
              </a:rPr>
              <a:t>forward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91" name="object 91" descr=""/>
          <p:cNvSpPr/>
          <p:nvPr/>
        </p:nvSpPr>
        <p:spPr>
          <a:xfrm>
            <a:off x="533399" y="5124449"/>
            <a:ext cx="4572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171449" y="342899"/>
                </a:moveTo>
                <a:lnTo>
                  <a:pt x="129780" y="337759"/>
                </a:lnTo>
                <a:lnTo>
                  <a:pt x="90628" y="322656"/>
                </a:lnTo>
                <a:lnTo>
                  <a:pt x="56318" y="298493"/>
                </a:lnTo>
                <a:lnTo>
                  <a:pt x="28894" y="266701"/>
                </a:lnTo>
                <a:lnTo>
                  <a:pt x="10017" y="229199"/>
                </a:lnTo>
                <a:lnTo>
                  <a:pt x="823" y="188255"/>
                </a:lnTo>
                <a:lnTo>
                  <a:pt x="0" y="171449"/>
                </a:lnTo>
                <a:lnTo>
                  <a:pt x="205" y="163026"/>
                </a:lnTo>
                <a:lnTo>
                  <a:pt x="7380" y="121679"/>
                </a:lnTo>
                <a:lnTo>
                  <a:pt x="24386" y="83314"/>
                </a:lnTo>
                <a:lnTo>
                  <a:pt x="50216" y="50216"/>
                </a:lnTo>
                <a:lnTo>
                  <a:pt x="83315" y="24385"/>
                </a:lnTo>
                <a:lnTo>
                  <a:pt x="121680" y="7380"/>
                </a:lnTo>
                <a:lnTo>
                  <a:pt x="163027" y="205"/>
                </a:lnTo>
                <a:lnTo>
                  <a:pt x="171449" y="0"/>
                </a:lnTo>
                <a:lnTo>
                  <a:pt x="179872" y="205"/>
                </a:lnTo>
                <a:lnTo>
                  <a:pt x="221219" y="7380"/>
                </a:lnTo>
                <a:lnTo>
                  <a:pt x="259584" y="24386"/>
                </a:lnTo>
                <a:lnTo>
                  <a:pt x="292683" y="50216"/>
                </a:lnTo>
                <a:lnTo>
                  <a:pt x="318513" y="83314"/>
                </a:lnTo>
                <a:lnTo>
                  <a:pt x="335519" y="121679"/>
                </a:lnTo>
                <a:lnTo>
                  <a:pt x="342694" y="163026"/>
                </a:lnTo>
                <a:lnTo>
                  <a:pt x="342899" y="171449"/>
                </a:lnTo>
                <a:lnTo>
                  <a:pt x="342694" y="179872"/>
                </a:lnTo>
                <a:lnTo>
                  <a:pt x="335519" y="221219"/>
                </a:lnTo>
                <a:lnTo>
                  <a:pt x="318513" y="259584"/>
                </a:lnTo>
                <a:lnTo>
                  <a:pt x="292683" y="292683"/>
                </a:lnTo>
                <a:lnTo>
                  <a:pt x="259584" y="318513"/>
                </a:lnTo>
                <a:lnTo>
                  <a:pt x="221219" y="335518"/>
                </a:lnTo>
                <a:lnTo>
                  <a:pt x="179872" y="342693"/>
                </a:lnTo>
                <a:lnTo>
                  <a:pt x="171449" y="342899"/>
                </a:lnTo>
                <a:close/>
              </a:path>
            </a:pathLst>
          </a:custGeom>
          <a:solidFill>
            <a:srgbClr val="FFBB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 descr=""/>
          <p:cNvSpPr txBox="1"/>
          <p:nvPr/>
        </p:nvSpPr>
        <p:spPr>
          <a:xfrm>
            <a:off x="625772" y="5187950"/>
            <a:ext cx="2730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35">
                <a:solidFill>
                  <a:srgbClr val="FFFFFF"/>
                </a:solidFill>
                <a:latin typeface="Helvetica Neue"/>
                <a:cs typeface="Trebuchet MS"/>
              </a:rPr>
              <a:t>M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93" name="object 93" descr=""/>
          <p:cNvGrpSpPr/>
          <p:nvPr/>
        </p:nvGrpSpPr>
        <p:grpSpPr>
          <a:xfrm>
            <a:off x="723899" y="3705225"/>
            <a:ext cx="5381625" cy="1800225"/>
            <a:chOff x="723899" y="3705225"/>
            <a:chExt cx="5381625" cy="1800225"/>
          </a:xfrm>
        </p:grpSpPr>
        <p:pic>
          <p:nvPicPr>
            <p:cNvPr id="94" name="object 9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3899" y="5314949"/>
              <a:ext cx="190499" cy="190499"/>
            </a:xfrm>
            <a:prstGeom prst="rect">
              <a:avLst/>
            </a:prstGeom>
          </p:spPr>
        </p:pic>
        <p:pic>
          <p:nvPicPr>
            <p:cNvPr id="95" name="object 95" descr="">
              <a:hlinkClick r:id="rId24"/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362324" y="3705225"/>
              <a:ext cx="2743199" cy="1314449"/>
            </a:xfrm>
            <a:prstGeom prst="rect">
              <a:avLst/>
            </a:prstGeom>
          </p:spPr>
        </p:pic>
        <p:sp>
          <p:nvSpPr>
            <p:cNvPr id="96" name="object 96" descr=""/>
            <p:cNvSpPr/>
            <p:nvPr/>
          </p:nvSpPr>
          <p:spPr>
            <a:xfrm>
              <a:off x="3362324" y="5019674"/>
              <a:ext cx="2743200" cy="9525"/>
            </a:xfrm>
            <a:custGeom>
              <a:avLst/>
              <a:gdLst/>
              <a:ahLst/>
              <a:cxnLst/>
              <a:rect l="l" t="t" r="r" b="b"/>
              <a:pathLst>
                <a:path w="2743200" h="9525">
                  <a:moveTo>
                    <a:pt x="2743199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2743199" y="0"/>
                  </a:lnTo>
                  <a:lnTo>
                    <a:pt x="2743199" y="9524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7" name="object 97" descr=""/>
          <p:cNvSpPr txBox="1"/>
          <p:nvPr/>
        </p:nvSpPr>
        <p:spPr>
          <a:xfrm>
            <a:off x="3841055" y="5140325"/>
            <a:ext cx="1677035" cy="295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65"/>
              </a:lnSpc>
              <a:spcBef>
                <a:spcPts val="100"/>
              </a:spcBef>
            </a:pPr>
            <a:r>
              <a:rPr dirty="0" sz="900" spc="114">
                <a:solidFill>
                  <a:srgbClr val="212121"/>
                </a:solidFill>
                <a:latin typeface="Helvetica Neue"/>
                <a:cs typeface="Trebuchet MS"/>
              </a:rPr>
              <a:t>MSN</a:t>
            </a:r>
            <a:r>
              <a:rPr dirty="0" sz="900" spc="-2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 spc="-10">
                <a:solidFill>
                  <a:srgbClr val="212121"/>
                </a:solidFill>
                <a:latin typeface="Helvetica Neue"/>
                <a:cs typeface="Trebuchet MS"/>
              </a:rPr>
              <a:t>Australia</a:t>
            </a:r>
            <a:r>
              <a:rPr dirty="0" sz="900" spc="35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 spc="-170">
                <a:solidFill>
                  <a:srgbClr val="212121"/>
                </a:solidFill>
                <a:latin typeface="Helvetica Neue"/>
                <a:cs typeface="Trebuchet MS"/>
              </a:rPr>
              <a:t>•</a:t>
            </a:r>
            <a:r>
              <a:rPr dirty="0" sz="900" spc="35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 spc="-35">
                <a:solidFill>
                  <a:srgbClr val="212121"/>
                </a:solidFill>
                <a:latin typeface="Helvetica Neue"/>
                <a:cs typeface="Trebuchet MS"/>
              </a:rPr>
              <a:t>Will</a:t>
            </a:r>
            <a:r>
              <a:rPr dirty="0" sz="900" spc="-15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 spc="-10">
                <a:solidFill>
                  <a:srgbClr val="212121"/>
                </a:solidFill>
                <a:latin typeface="Helvetica Neue"/>
                <a:cs typeface="Trebuchet MS"/>
              </a:rPr>
              <a:t>Hunter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ts val="1065"/>
              </a:lnSpc>
            </a:pPr>
            <a:r>
              <a:rPr dirty="0" sz="900" b="1">
                <a:solidFill>
                  <a:srgbClr val="1D9F9F"/>
                </a:solidFill>
                <a:latin typeface="Helvetica Neue"/>
                <a:cs typeface="Tahoma"/>
              </a:rPr>
              <a:t>News</a:t>
            </a:r>
            <a:r>
              <a:rPr dirty="0" sz="900" spc="45" b="1">
                <a:solidFill>
                  <a:srgbClr val="1D9F9F"/>
                </a:solidFill>
                <a:latin typeface="Helvetica Neue"/>
                <a:cs typeface="Tahoma"/>
              </a:rPr>
              <a:t> </a:t>
            </a:r>
            <a:r>
              <a:rPr dirty="0" baseline="3086" sz="1350" spc="-419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dirty="0" baseline="3086" sz="1350" spc="-22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82">
                <a:solidFill>
                  <a:srgbClr val="595959"/>
                </a:solidFill>
                <a:latin typeface="Helvetica Neue"/>
                <a:cs typeface="Trebuchet MS"/>
              </a:rPr>
              <a:t>AU</a:t>
            </a:r>
            <a:r>
              <a:rPr dirty="0" baseline="3086" sz="1350" spc="-3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-419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dirty="0" baseline="3086" sz="1350" spc="6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>
                <a:solidFill>
                  <a:srgbClr val="595959"/>
                </a:solidFill>
                <a:latin typeface="Helvetica Neue"/>
                <a:cs typeface="Trebuchet MS"/>
              </a:rPr>
              <a:t>Dec</a:t>
            </a:r>
            <a:r>
              <a:rPr dirty="0" baseline="3086" sz="1350" spc="-3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>
                <a:solidFill>
                  <a:srgbClr val="595959"/>
                </a:solidFill>
                <a:latin typeface="Helvetica Neue"/>
                <a:cs typeface="Trebuchet MS"/>
              </a:rPr>
              <a:t>13</a:t>
            </a:r>
            <a:r>
              <a:rPr dirty="0" baseline="3086" sz="1350" spc="-22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-127">
                <a:solidFill>
                  <a:srgbClr val="595959"/>
                </a:solidFill>
                <a:latin typeface="Helvetica Neue"/>
                <a:cs typeface="Trebuchet MS"/>
              </a:rPr>
              <a:t>·</a:t>
            </a:r>
            <a:r>
              <a:rPr dirty="0" baseline="3086" sz="1350" spc="-22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>
                <a:solidFill>
                  <a:srgbClr val="595959"/>
                </a:solidFill>
                <a:latin typeface="Helvetica Neue"/>
                <a:cs typeface="Trebuchet MS"/>
              </a:rPr>
              <a:t>8:54</a:t>
            </a:r>
            <a:r>
              <a:rPr dirty="0" baseline="3086" sz="1350" spc="-22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104">
                <a:solidFill>
                  <a:srgbClr val="595959"/>
                </a:solidFill>
                <a:latin typeface="Helvetica Neue"/>
                <a:cs typeface="Trebuchet MS"/>
              </a:rPr>
              <a:t>AM</a:t>
            </a:r>
            <a:endParaRPr baseline="3086" sz="1350">
              <a:latin typeface="Trebuchet MS"/>
              <a:cs typeface="Trebuchet MS"/>
            </a:endParaRPr>
          </a:p>
        </p:txBody>
      </p:sp>
      <p:sp>
        <p:nvSpPr>
          <p:cNvPr id="98" name="object 98" descr=""/>
          <p:cNvSpPr txBox="1"/>
          <p:nvPr/>
        </p:nvSpPr>
        <p:spPr>
          <a:xfrm>
            <a:off x="3421955" y="5538469"/>
            <a:ext cx="2660015" cy="368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dirty="0" sz="1050" spc="-45">
                <a:solidFill>
                  <a:srgbClr val="212121"/>
                </a:solidFill>
                <a:latin typeface="Verdana"/>
                <a:cs typeface="Verdana"/>
                <a:hlinkClick r:id="rId24"/>
              </a:rPr>
              <a:t>Grape </a:t>
            </a:r>
            <a:r>
              <a:rPr dirty="0" sz="1050" spc="-55">
                <a:solidFill>
                  <a:srgbClr val="212121"/>
                </a:solidFill>
                <a:latin typeface="Verdana"/>
                <a:cs typeface="Verdana"/>
                <a:hlinkClick r:id="rId24"/>
              </a:rPr>
              <a:t>growers</a:t>
            </a:r>
            <a:r>
              <a:rPr dirty="0" sz="1050" spc="-40">
                <a:solidFill>
                  <a:srgbClr val="212121"/>
                </a:solidFill>
                <a:latin typeface="Verdana"/>
                <a:cs typeface="Verdana"/>
                <a:hlinkClick r:id="rId24"/>
              </a:rPr>
              <a:t> </a:t>
            </a:r>
            <a:r>
              <a:rPr dirty="0" sz="1050" spc="-60">
                <a:solidFill>
                  <a:srgbClr val="212121"/>
                </a:solidFill>
                <a:latin typeface="Verdana"/>
                <a:cs typeface="Verdana"/>
                <a:hlinkClick r:id="rId24"/>
              </a:rPr>
              <a:t>in</a:t>
            </a:r>
            <a:r>
              <a:rPr dirty="0" sz="1050" spc="-40">
                <a:solidFill>
                  <a:srgbClr val="212121"/>
                </a:solidFill>
                <a:latin typeface="Verdana"/>
                <a:cs typeface="Verdana"/>
                <a:hlinkClick r:id="rId24"/>
              </a:rPr>
              <a:t> </a:t>
            </a:r>
            <a:r>
              <a:rPr dirty="0" sz="1050" spc="-45">
                <a:solidFill>
                  <a:srgbClr val="212121"/>
                </a:solidFill>
                <a:latin typeface="Verdana"/>
                <a:cs typeface="Verdana"/>
                <a:hlinkClick r:id="rId24"/>
              </a:rPr>
              <a:t>Australias</a:t>
            </a:r>
            <a:r>
              <a:rPr dirty="0" sz="1050" spc="-40">
                <a:solidFill>
                  <a:srgbClr val="212121"/>
                </a:solidFill>
                <a:latin typeface="Verdana"/>
                <a:cs typeface="Verdana"/>
                <a:hlinkClick r:id="rId24"/>
              </a:rPr>
              <a:t> </a:t>
            </a:r>
            <a:r>
              <a:rPr dirty="0" sz="1050" spc="-50">
                <a:solidFill>
                  <a:srgbClr val="212121"/>
                </a:solidFill>
                <a:latin typeface="Verdana"/>
                <a:cs typeface="Verdana"/>
                <a:hlinkClick r:id="rId24"/>
              </a:rPr>
              <a:t>largest</a:t>
            </a:r>
            <a:r>
              <a:rPr dirty="0" sz="1050" spc="-45">
                <a:solidFill>
                  <a:srgbClr val="212121"/>
                </a:solidFill>
                <a:latin typeface="Verdana"/>
                <a:cs typeface="Verdana"/>
                <a:hlinkClick r:id="rId24"/>
              </a:rPr>
              <a:t> </a:t>
            </a:r>
            <a:r>
              <a:rPr dirty="0" sz="1050" spc="-20">
                <a:solidFill>
                  <a:srgbClr val="212121"/>
                </a:solidFill>
                <a:latin typeface="Verdana"/>
                <a:cs typeface="Verdana"/>
                <a:hlinkClick r:id="rId24"/>
              </a:rPr>
              <a:t>wine</a:t>
            </a:r>
            <a:r>
              <a:rPr dirty="0" sz="1050" spc="-2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dirty="0" sz="1050" spc="-55">
                <a:solidFill>
                  <a:srgbClr val="212121"/>
                </a:solidFill>
                <a:latin typeface="Verdana"/>
                <a:cs typeface="Verdana"/>
                <a:hlinkClick r:id="rId24"/>
              </a:rPr>
              <a:t>region</a:t>
            </a:r>
            <a:r>
              <a:rPr dirty="0" sz="1050" spc="-65">
                <a:solidFill>
                  <a:srgbClr val="212121"/>
                </a:solidFill>
                <a:latin typeface="Verdana"/>
                <a:cs typeface="Verdana"/>
                <a:hlinkClick r:id="rId24"/>
              </a:rPr>
              <a:t> </a:t>
            </a:r>
            <a:r>
              <a:rPr dirty="0" sz="1050" spc="-35">
                <a:solidFill>
                  <a:srgbClr val="212121"/>
                </a:solidFill>
                <a:latin typeface="Verdana"/>
                <a:cs typeface="Verdana"/>
                <a:hlinkClick r:id="rId24"/>
              </a:rPr>
              <a:t>plead</a:t>
            </a:r>
            <a:r>
              <a:rPr dirty="0" sz="1050" spc="-60">
                <a:solidFill>
                  <a:srgbClr val="212121"/>
                </a:solidFill>
                <a:latin typeface="Verdana"/>
                <a:cs typeface="Verdana"/>
                <a:hlinkClick r:id="rId24"/>
              </a:rPr>
              <a:t> </a:t>
            </a:r>
            <a:r>
              <a:rPr dirty="0" sz="1050" spc="-50">
                <a:solidFill>
                  <a:srgbClr val="212121"/>
                </a:solidFill>
                <a:latin typeface="Verdana"/>
                <a:cs typeface="Verdana"/>
                <a:hlinkClick r:id="rId24"/>
              </a:rPr>
              <a:t>for</a:t>
            </a:r>
            <a:r>
              <a:rPr dirty="0" sz="1050" spc="-60">
                <a:solidFill>
                  <a:srgbClr val="212121"/>
                </a:solidFill>
                <a:latin typeface="Verdana"/>
                <a:cs typeface="Verdana"/>
                <a:hlinkClick r:id="rId24"/>
              </a:rPr>
              <a:t> </a:t>
            </a:r>
            <a:r>
              <a:rPr dirty="0" sz="1050" spc="-40">
                <a:solidFill>
                  <a:srgbClr val="212121"/>
                </a:solidFill>
                <a:latin typeface="Verdana"/>
                <a:cs typeface="Verdana"/>
                <a:hlinkClick r:id="rId24"/>
              </a:rPr>
              <a:t>change</a:t>
            </a:r>
            <a:r>
              <a:rPr dirty="0" sz="1050" spc="-60">
                <a:solidFill>
                  <a:srgbClr val="212121"/>
                </a:solidFill>
                <a:latin typeface="Verdana"/>
                <a:cs typeface="Verdana"/>
                <a:hlinkClick r:id="rId24"/>
              </a:rPr>
              <a:t> </a:t>
            </a:r>
            <a:r>
              <a:rPr dirty="0" sz="1050" spc="-55">
                <a:solidFill>
                  <a:srgbClr val="212121"/>
                </a:solidFill>
                <a:latin typeface="Verdana"/>
                <a:cs typeface="Verdana"/>
                <a:hlinkClick r:id="rId24"/>
              </a:rPr>
              <a:t>at</a:t>
            </a:r>
            <a:r>
              <a:rPr dirty="0" sz="1050" spc="-60">
                <a:solidFill>
                  <a:srgbClr val="212121"/>
                </a:solidFill>
                <a:latin typeface="Verdana"/>
                <a:cs typeface="Verdana"/>
                <a:hlinkClick r:id="rId24"/>
              </a:rPr>
              <a:t> </a:t>
            </a:r>
            <a:r>
              <a:rPr dirty="0" sz="1050" spc="-50">
                <a:solidFill>
                  <a:srgbClr val="212121"/>
                </a:solidFill>
                <a:latin typeface="Verdana"/>
                <a:cs typeface="Verdana"/>
                <a:hlinkClick r:id="rId24"/>
              </a:rPr>
              <a:t>senate</a:t>
            </a:r>
            <a:r>
              <a:rPr dirty="0" sz="1050" spc="-60">
                <a:solidFill>
                  <a:srgbClr val="212121"/>
                </a:solidFill>
                <a:latin typeface="Verdana"/>
                <a:cs typeface="Verdana"/>
                <a:hlinkClick r:id="rId24"/>
              </a:rPr>
              <a:t> </a:t>
            </a:r>
            <a:r>
              <a:rPr dirty="0" sz="1050" spc="-55">
                <a:solidFill>
                  <a:srgbClr val="212121"/>
                </a:solidFill>
                <a:latin typeface="Verdana"/>
                <a:cs typeface="Verdana"/>
                <a:hlinkClick r:id="rId24"/>
              </a:rPr>
              <a:t>inquiry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99" name="object 99" descr=""/>
          <p:cNvSpPr/>
          <p:nvPr/>
        </p:nvSpPr>
        <p:spPr>
          <a:xfrm>
            <a:off x="3438524" y="5124449"/>
            <a:ext cx="4572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171449" y="342899"/>
                </a:moveTo>
                <a:lnTo>
                  <a:pt x="129780" y="337759"/>
                </a:lnTo>
                <a:lnTo>
                  <a:pt x="90627" y="322656"/>
                </a:lnTo>
                <a:lnTo>
                  <a:pt x="56317" y="298493"/>
                </a:lnTo>
                <a:lnTo>
                  <a:pt x="28893" y="266701"/>
                </a:lnTo>
                <a:lnTo>
                  <a:pt x="10017" y="229199"/>
                </a:lnTo>
                <a:lnTo>
                  <a:pt x="823" y="188255"/>
                </a:lnTo>
                <a:lnTo>
                  <a:pt x="0" y="171449"/>
                </a:lnTo>
                <a:lnTo>
                  <a:pt x="205" y="163026"/>
                </a:lnTo>
                <a:lnTo>
                  <a:pt x="7380" y="121679"/>
                </a:lnTo>
                <a:lnTo>
                  <a:pt x="24385" y="83314"/>
                </a:lnTo>
                <a:lnTo>
                  <a:pt x="50216" y="50216"/>
                </a:lnTo>
                <a:lnTo>
                  <a:pt x="83314" y="24385"/>
                </a:lnTo>
                <a:lnTo>
                  <a:pt x="121679" y="7380"/>
                </a:lnTo>
                <a:lnTo>
                  <a:pt x="163026" y="205"/>
                </a:lnTo>
                <a:lnTo>
                  <a:pt x="171449" y="0"/>
                </a:lnTo>
                <a:lnTo>
                  <a:pt x="179872" y="205"/>
                </a:lnTo>
                <a:lnTo>
                  <a:pt x="221219" y="7380"/>
                </a:lnTo>
                <a:lnTo>
                  <a:pt x="259584" y="24386"/>
                </a:lnTo>
                <a:lnTo>
                  <a:pt x="292683" y="50216"/>
                </a:lnTo>
                <a:lnTo>
                  <a:pt x="318513" y="83314"/>
                </a:lnTo>
                <a:lnTo>
                  <a:pt x="335518" y="121679"/>
                </a:lnTo>
                <a:lnTo>
                  <a:pt x="342693" y="163026"/>
                </a:lnTo>
                <a:lnTo>
                  <a:pt x="342899" y="171449"/>
                </a:lnTo>
                <a:lnTo>
                  <a:pt x="342693" y="179872"/>
                </a:lnTo>
                <a:lnTo>
                  <a:pt x="335518" y="221219"/>
                </a:lnTo>
                <a:lnTo>
                  <a:pt x="318513" y="259584"/>
                </a:lnTo>
                <a:lnTo>
                  <a:pt x="292683" y="292683"/>
                </a:lnTo>
                <a:lnTo>
                  <a:pt x="259584" y="318513"/>
                </a:lnTo>
                <a:lnTo>
                  <a:pt x="221219" y="335518"/>
                </a:lnTo>
                <a:lnTo>
                  <a:pt x="179872" y="342693"/>
                </a:lnTo>
                <a:lnTo>
                  <a:pt x="171449" y="342899"/>
                </a:lnTo>
                <a:close/>
              </a:path>
            </a:pathLst>
          </a:custGeom>
          <a:solidFill>
            <a:srgbClr val="FFBB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 descr=""/>
          <p:cNvSpPr txBox="1"/>
          <p:nvPr/>
        </p:nvSpPr>
        <p:spPr>
          <a:xfrm>
            <a:off x="3527028" y="5187950"/>
            <a:ext cx="2730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35">
                <a:solidFill>
                  <a:srgbClr val="FFFFFF"/>
                </a:solidFill>
                <a:latin typeface="Helvetica Neue"/>
                <a:cs typeface="Trebuchet MS"/>
              </a:rPr>
              <a:t>M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101" name="object 101" descr=""/>
          <p:cNvGrpSpPr/>
          <p:nvPr/>
        </p:nvGrpSpPr>
        <p:grpSpPr>
          <a:xfrm>
            <a:off x="3629025" y="3705225"/>
            <a:ext cx="5381625" cy="1800225"/>
            <a:chOff x="3629025" y="3705225"/>
            <a:chExt cx="5381625" cy="1800225"/>
          </a:xfrm>
        </p:grpSpPr>
        <p:pic>
          <p:nvPicPr>
            <p:cNvPr id="102" name="object 102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29025" y="5314949"/>
              <a:ext cx="190499" cy="190499"/>
            </a:xfrm>
            <a:prstGeom prst="rect">
              <a:avLst/>
            </a:prstGeom>
          </p:spPr>
        </p:pic>
        <p:pic>
          <p:nvPicPr>
            <p:cNvPr id="103" name="object 103" descr="">
              <a:hlinkClick r:id="rId26"/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257924" y="3705225"/>
              <a:ext cx="2752725" cy="1314449"/>
            </a:xfrm>
            <a:prstGeom prst="rect">
              <a:avLst/>
            </a:prstGeom>
          </p:spPr>
        </p:pic>
        <p:sp>
          <p:nvSpPr>
            <p:cNvPr id="104" name="object 104" descr=""/>
            <p:cNvSpPr/>
            <p:nvPr/>
          </p:nvSpPr>
          <p:spPr>
            <a:xfrm>
              <a:off x="6257924" y="5019674"/>
              <a:ext cx="2752725" cy="9525"/>
            </a:xfrm>
            <a:custGeom>
              <a:avLst/>
              <a:gdLst/>
              <a:ahLst/>
              <a:cxnLst/>
              <a:rect l="l" t="t" r="r" b="b"/>
              <a:pathLst>
                <a:path w="2752725" h="9525">
                  <a:moveTo>
                    <a:pt x="2752724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2752724" y="0"/>
                  </a:lnTo>
                  <a:lnTo>
                    <a:pt x="2752724" y="9524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5" name="object 105" descr=""/>
          <p:cNvSpPr txBox="1"/>
          <p:nvPr/>
        </p:nvSpPr>
        <p:spPr>
          <a:xfrm>
            <a:off x="6742310" y="5140325"/>
            <a:ext cx="1677035" cy="295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65"/>
              </a:lnSpc>
              <a:spcBef>
                <a:spcPts val="100"/>
              </a:spcBef>
            </a:pPr>
            <a:r>
              <a:rPr dirty="0" sz="900" spc="-10">
                <a:solidFill>
                  <a:srgbClr val="212121"/>
                </a:solidFill>
                <a:latin typeface="Helvetica Neue"/>
                <a:cs typeface="Trebuchet MS"/>
              </a:rPr>
              <a:t>inkl</a:t>
            </a:r>
            <a:r>
              <a:rPr dirty="0" sz="900" spc="5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 spc="-170">
                <a:solidFill>
                  <a:srgbClr val="212121"/>
                </a:solidFill>
                <a:latin typeface="Helvetica Neue"/>
                <a:cs typeface="Trebuchet MS"/>
              </a:rPr>
              <a:t>•</a:t>
            </a:r>
            <a:r>
              <a:rPr dirty="0" sz="900" spc="5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Donna </a:t>
            </a:r>
            <a:r>
              <a:rPr dirty="0" sz="900" spc="-25">
                <a:solidFill>
                  <a:srgbClr val="212121"/>
                </a:solidFill>
                <a:latin typeface="Helvetica Neue"/>
                <a:cs typeface="Trebuchet MS"/>
              </a:rPr>
              <a:t>Lu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ts val="1065"/>
              </a:lnSpc>
            </a:pPr>
            <a:r>
              <a:rPr dirty="0" sz="900" b="1">
                <a:solidFill>
                  <a:srgbClr val="1D9F9F"/>
                </a:solidFill>
                <a:latin typeface="Helvetica Neue"/>
                <a:cs typeface="Tahoma"/>
              </a:rPr>
              <a:t>News</a:t>
            </a:r>
            <a:r>
              <a:rPr dirty="0" sz="900" spc="45" b="1">
                <a:solidFill>
                  <a:srgbClr val="1D9F9F"/>
                </a:solidFill>
                <a:latin typeface="Helvetica Neue"/>
                <a:cs typeface="Tahoma"/>
              </a:rPr>
              <a:t> </a:t>
            </a:r>
            <a:r>
              <a:rPr dirty="0" baseline="3086" sz="1350" spc="-419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dirty="0" baseline="3086" sz="1350" spc="-22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82">
                <a:solidFill>
                  <a:srgbClr val="595959"/>
                </a:solidFill>
                <a:latin typeface="Helvetica Neue"/>
                <a:cs typeface="Trebuchet MS"/>
              </a:rPr>
              <a:t>AU</a:t>
            </a:r>
            <a:r>
              <a:rPr dirty="0" baseline="3086" sz="1350" spc="-3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-419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dirty="0" baseline="3086" sz="1350" spc="6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>
                <a:solidFill>
                  <a:srgbClr val="595959"/>
                </a:solidFill>
                <a:latin typeface="Helvetica Neue"/>
                <a:cs typeface="Trebuchet MS"/>
              </a:rPr>
              <a:t>Dec</a:t>
            </a:r>
            <a:r>
              <a:rPr dirty="0" baseline="3086" sz="1350" spc="-3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>
                <a:solidFill>
                  <a:srgbClr val="595959"/>
                </a:solidFill>
                <a:latin typeface="Helvetica Neue"/>
                <a:cs typeface="Trebuchet MS"/>
              </a:rPr>
              <a:t>17</a:t>
            </a:r>
            <a:r>
              <a:rPr dirty="0" baseline="3086" sz="1350" spc="-22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-127">
                <a:solidFill>
                  <a:srgbClr val="595959"/>
                </a:solidFill>
                <a:latin typeface="Helvetica Neue"/>
                <a:cs typeface="Trebuchet MS"/>
              </a:rPr>
              <a:t>·</a:t>
            </a:r>
            <a:r>
              <a:rPr dirty="0" baseline="3086" sz="1350" spc="-22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>
                <a:solidFill>
                  <a:srgbClr val="595959"/>
                </a:solidFill>
                <a:latin typeface="Helvetica Neue"/>
                <a:cs typeface="Trebuchet MS"/>
              </a:rPr>
              <a:t>2:40</a:t>
            </a:r>
            <a:r>
              <a:rPr dirty="0" baseline="3086" sz="1350" spc="-22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104">
                <a:solidFill>
                  <a:srgbClr val="595959"/>
                </a:solidFill>
                <a:latin typeface="Helvetica Neue"/>
                <a:cs typeface="Trebuchet MS"/>
              </a:rPr>
              <a:t>AM</a:t>
            </a:r>
            <a:endParaRPr baseline="3086" sz="1350">
              <a:latin typeface="Trebuchet MS"/>
              <a:cs typeface="Trebuchet MS"/>
            </a:endParaRPr>
          </a:p>
        </p:txBody>
      </p:sp>
      <p:sp>
        <p:nvSpPr>
          <p:cNvPr id="106" name="object 106" descr=""/>
          <p:cNvSpPr txBox="1"/>
          <p:nvPr/>
        </p:nvSpPr>
        <p:spPr>
          <a:xfrm>
            <a:off x="6323210" y="5538469"/>
            <a:ext cx="2682240" cy="368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dirty="0" sz="1050" spc="-60">
                <a:solidFill>
                  <a:srgbClr val="212121"/>
                </a:solidFill>
                <a:latin typeface="Verdana"/>
                <a:cs typeface="Verdana"/>
                <a:hlinkClick r:id="rId26"/>
              </a:rPr>
              <a:t>Waterbird</a:t>
            </a:r>
            <a:r>
              <a:rPr dirty="0" sz="1050" spc="-25">
                <a:solidFill>
                  <a:srgbClr val="212121"/>
                </a:solidFill>
                <a:latin typeface="Verdana"/>
                <a:cs typeface="Verdana"/>
                <a:hlinkClick r:id="rId26"/>
              </a:rPr>
              <a:t> </a:t>
            </a:r>
            <a:r>
              <a:rPr dirty="0" sz="1050" spc="-40">
                <a:solidFill>
                  <a:srgbClr val="212121"/>
                </a:solidFill>
                <a:latin typeface="Verdana"/>
                <a:cs typeface="Verdana"/>
                <a:hlinkClick r:id="rId26"/>
              </a:rPr>
              <a:t>populations</a:t>
            </a:r>
            <a:r>
              <a:rPr dirty="0" sz="1050" spc="-25">
                <a:solidFill>
                  <a:srgbClr val="212121"/>
                </a:solidFill>
                <a:latin typeface="Verdana"/>
                <a:cs typeface="Verdana"/>
                <a:hlinkClick r:id="rId26"/>
              </a:rPr>
              <a:t> </a:t>
            </a:r>
            <a:r>
              <a:rPr dirty="0" sz="1050" spc="-10">
                <a:solidFill>
                  <a:srgbClr val="212121"/>
                </a:solidFill>
                <a:latin typeface="Verdana"/>
                <a:cs typeface="Verdana"/>
                <a:hlinkClick r:id="rId26"/>
              </a:rPr>
              <a:t>plunge</a:t>
            </a:r>
            <a:r>
              <a:rPr dirty="0" sz="1050" spc="-1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dirty="0" sz="1050" spc="-55">
                <a:solidFill>
                  <a:srgbClr val="212121"/>
                </a:solidFill>
                <a:latin typeface="Verdana"/>
                <a:cs typeface="Verdana"/>
                <a:hlinkClick r:id="rId26"/>
              </a:rPr>
              <a:t>dramatically</a:t>
            </a:r>
            <a:r>
              <a:rPr dirty="0" sz="1050" spc="-35">
                <a:solidFill>
                  <a:srgbClr val="212121"/>
                </a:solidFill>
                <a:latin typeface="Verdana"/>
                <a:cs typeface="Verdana"/>
                <a:hlinkClick r:id="rId26"/>
              </a:rPr>
              <a:t> </a:t>
            </a:r>
            <a:r>
              <a:rPr dirty="0" sz="1050" spc="-25">
                <a:solidFill>
                  <a:srgbClr val="212121"/>
                </a:solidFill>
                <a:latin typeface="Verdana"/>
                <a:cs typeface="Verdana"/>
                <a:hlinkClick r:id="rId26"/>
              </a:rPr>
              <a:t>as</a:t>
            </a:r>
            <a:r>
              <a:rPr dirty="0" sz="1050" spc="-30">
                <a:solidFill>
                  <a:srgbClr val="212121"/>
                </a:solidFill>
                <a:latin typeface="Verdana"/>
                <a:cs typeface="Verdana"/>
                <a:hlinkClick r:id="rId26"/>
              </a:rPr>
              <a:t> </a:t>
            </a:r>
            <a:r>
              <a:rPr dirty="0" sz="1050" spc="-55">
                <a:solidFill>
                  <a:srgbClr val="212121"/>
                </a:solidFill>
                <a:latin typeface="Verdana"/>
                <a:cs typeface="Verdana"/>
                <a:hlinkClick r:id="rId26"/>
              </a:rPr>
              <a:t>eastern</a:t>
            </a:r>
            <a:r>
              <a:rPr dirty="0" sz="1050" spc="-35">
                <a:solidFill>
                  <a:srgbClr val="212121"/>
                </a:solidFill>
                <a:latin typeface="Verdana"/>
                <a:cs typeface="Verdana"/>
                <a:hlinkClick r:id="rId26"/>
              </a:rPr>
              <a:t> </a:t>
            </a:r>
            <a:r>
              <a:rPr dirty="0" sz="1050" spc="-50">
                <a:solidFill>
                  <a:srgbClr val="212121"/>
                </a:solidFill>
                <a:latin typeface="Verdana"/>
                <a:cs typeface="Verdana"/>
                <a:hlinkClick r:id="rId26"/>
              </a:rPr>
              <a:t>Australia</a:t>
            </a:r>
            <a:r>
              <a:rPr dirty="0" sz="1050" spc="-30">
                <a:solidFill>
                  <a:srgbClr val="212121"/>
                </a:solidFill>
                <a:latin typeface="Verdana"/>
                <a:cs typeface="Verdana"/>
                <a:hlinkClick r:id="rId26"/>
              </a:rPr>
              <a:t> </a:t>
            </a:r>
            <a:r>
              <a:rPr dirty="0" sz="1050" spc="-40">
                <a:solidFill>
                  <a:srgbClr val="212121"/>
                </a:solidFill>
                <a:latin typeface="Verdana"/>
                <a:cs typeface="Verdana"/>
                <a:hlinkClick r:id="rId26"/>
              </a:rPr>
              <a:t>dries</a:t>
            </a:r>
            <a:r>
              <a:rPr dirty="0" sz="1050" spc="-35">
                <a:solidFill>
                  <a:srgbClr val="212121"/>
                </a:solidFill>
                <a:latin typeface="Verdana"/>
                <a:cs typeface="Verdana"/>
                <a:hlinkClick r:id="rId26"/>
              </a:rPr>
              <a:t> </a:t>
            </a:r>
            <a:r>
              <a:rPr dirty="0" sz="1050" spc="-35">
                <a:solidFill>
                  <a:srgbClr val="212121"/>
                </a:solidFill>
                <a:latin typeface="Verdana"/>
                <a:cs typeface="Verdana"/>
                <a:hlinkClick r:id="rId26"/>
              </a:rPr>
              <a:t>up</a:t>
            </a:r>
            <a:endParaRPr sz="1050">
              <a:latin typeface="Verdana"/>
              <a:cs typeface="Verdana"/>
            </a:endParaRPr>
          </a:p>
        </p:txBody>
      </p:sp>
      <p:grpSp>
        <p:nvGrpSpPr>
          <p:cNvPr id="107" name="object 107" descr=""/>
          <p:cNvGrpSpPr/>
          <p:nvPr/>
        </p:nvGrpSpPr>
        <p:grpSpPr>
          <a:xfrm>
            <a:off x="6334125" y="3705225"/>
            <a:ext cx="5572125" cy="1800225"/>
            <a:chOff x="6334125" y="3705225"/>
            <a:chExt cx="5572125" cy="1800225"/>
          </a:xfrm>
        </p:grpSpPr>
        <p:pic>
          <p:nvPicPr>
            <p:cNvPr id="108" name="object 108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334125" y="5124450"/>
              <a:ext cx="342899" cy="342899"/>
            </a:xfrm>
            <a:prstGeom prst="rect">
              <a:avLst/>
            </a:prstGeom>
          </p:spPr>
        </p:pic>
        <p:pic>
          <p:nvPicPr>
            <p:cNvPr id="109" name="object 10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24624" y="5314949"/>
              <a:ext cx="190499" cy="190499"/>
            </a:xfrm>
            <a:prstGeom prst="rect">
              <a:avLst/>
            </a:prstGeom>
          </p:spPr>
        </p:pic>
        <p:pic>
          <p:nvPicPr>
            <p:cNvPr id="110" name="object 110" descr="">
              <a:hlinkClick r:id="rId29"/>
            </p:cNvPr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163049" y="3705225"/>
              <a:ext cx="2743200" cy="1314449"/>
            </a:xfrm>
            <a:prstGeom prst="rect">
              <a:avLst/>
            </a:prstGeom>
          </p:spPr>
        </p:pic>
        <p:sp>
          <p:nvSpPr>
            <p:cNvPr id="111" name="object 111" descr=""/>
            <p:cNvSpPr/>
            <p:nvPr/>
          </p:nvSpPr>
          <p:spPr>
            <a:xfrm>
              <a:off x="9163048" y="5019674"/>
              <a:ext cx="2743200" cy="9525"/>
            </a:xfrm>
            <a:custGeom>
              <a:avLst/>
              <a:gdLst/>
              <a:ahLst/>
              <a:cxnLst/>
              <a:rect l="l" t="t" r="r" b="b"/>
              <a:pathLst>
                <a:path w="2743200" h="9525">
                  <a:moveTo>
                    <a:pt x="2743199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2743199" y="0"/>
                  </a:lnTo>
                  <a:lnTo>
                    <a:pt x="2743199" y="9524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2" name="object 112" descr=""/>
          <p:cNvSpPr txBox="1"/>
          <p:nvPr/>
        </p:nvSpPr>
        <p:spPr>
          <a:xfrm>
            <a:off x="11294962" y="5073650"/>
            <a:ext cx="65024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0805" indent="-78105">
              <a:lnSpc>
                <a:spcPct val="100000"/>
              </a:lnSpc>
              <a:spcBef>
                <a:spcPts val="100"/>
              </a:spcBef>
              <a:buChar char="•"/>
              <a:tabLst>
                <a:tab pos="90805" algn="l"/>
              </a:tabLst>
            </a:pP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Imma</a:t>
            </a:r>
            <a:r>
              <a:rPr dirty="0" sz="900" spc="-5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 spc="180">
                <a:solidFill>
                  <a:srgbClr val="212121"/>
                </a:solidFill>
                <a:latin typeface="Helvetica Neue"/>
                <a:cs typeface="Trebuchet MS"/>
              </a:rPr>
              <a:t>…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13" name="object 113" descr=""/>
          <p:cNvSpPr txBox="1"/>
          <p:nvPr/>
        </p:nvSpPr>
        <p:spPr>
          <a:xfrm>
            <a:off x="9643715" y="5073650"/>
            <a:ext cx="1677035" cy="429259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 marR="68580">
              <a:lnSpc>
                <a:spcPts val="980"/>
              </a:lnSpc>
              <a:spcBef>
                <a:spcPts val="215"/>
              </a:spcBef>
            </a:pPr>
            <a:r>
              <a:rPr dirty="0" sz="900" spc="55">
                <a:solidFill>
                  <a:srgbClr val="212121"/>
                </a:solidFill>
                <a:latin typeface="Helvetica Neue"/>
                <a:cs typeface="Trebuchet MS"/>
              </a:rPr>
              <a:t>Cosmos</a:t>
            </a:r>
            <a:r>
              <a:rPr dirty="0" sz="900" spc="6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Magazine</a:t>
            </a:r>
            <a:r>
              <a:rPr dirty="0" sz="900" spc="6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 spc="-10">
                <a:solidFill>
                  <a:srgbClr val="212121"/>
                </a:solidFill>
                <a:latin typeface="Helvetica Neue"/>
                <a:cs typeface="Trebuchet MS"/>
              </a:rPr>
              <a:t>(Licensed 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by</a:t>
            </a:r>
            <a:r>
              <a:rPr dirty="0" sz="900" spc="5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Copyright</a:t>
            </a:r>
            <a:r>
              <a:rPr dirty="0" sz="900" spc="1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 spc="-10">
                <a:solidFill>
                  <a:srgbClr val="212121"/>
                </a:solidFill>
                <a:latin typeface="Helvetica Neue"/>
                <a:cs typeface="Trebuchet MS"/>
              </a:rPr>
              <a:t>Agency)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900" b="1">
                <a:solidFill>
                  <a:srgbClr val="1D9F9F"/>
                </a:solidFill>
                <a:latin typeface="Helvetica Neue"/>
                <a:cs typeface="Tahoma"/>
              </a:rPr>
              <a:t>News</a:t>
            </a:r>
            <a:r>
              <a:rPr dirty="0" sz="900" spc="45" b="1">
                <a:solidFill>
                  <a:srgbClr val="1D9F9F"/>
                </a:solidFill>
                <a:latin typeface="Helvetica Neue"/>
                <a:cs typeface="Tahoma"/>
              </a:rPr>
              <a:t> </a:t>
            </a:r>
            <a:r>
              <a:rPr dirty="0" baseline="3086" sz="1350" spc="-419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dirty="0" baseline="3086" sz="1350" spc="-22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82">
                <a:solidFill>
                  <a:srgbClr val="595959"/>
                </a:solidFill>
                <a:latin typeface="Helvetica Neue"/>
                <a:cs typeface="Trebuchet MS"/>
              </a:rPr>
              <a:t>AU</a:t>
            </a:r>
            <a:r>
              <a:rPr dirty="0" baseline="3086" sz="1350" spc="-3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-419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dirty="0" baseline="3086" sz="1350" spc="6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>
                <a:solidFill>
                  <a:srgbClr val="595959"/>
                </a:solidFill>
                <a:latin typeface="Helvetica Neue"/>
                <a:cs typeface="Trebuchet MS"/>
              </a:rPr>
              <a:t>Dec</a:t>
            </a:r>
            <a:r>
              <a:rPr dirty="0" baseline="3086" sz="1350" spc="-3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>
                <a:solidFill>
                  <a:srgbClr val="595959"/>
                </a:solidFill>
                <a:latin typeface="Helvetica Neue"/>
                <a:cs typeface="Trebuchet MS"/>
              </a:rPr>
              <a:t>17</a:t>
            </a:r>
            <a:r>
              <a:rPr dirty="0" baseline="3086" sz="1350" spc="-22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-127">
                <a:solidFill>
                  <a:srgbClr val="595959"/>
                </a:solidFill>
                <a:latin typeface="Helvetica Neue"/>
                <a:cs typeface="Trebuchet MS"/>
              </a:rPr>
              <a:t>·</a:t>
            </a:r>
            <a:r>
              <a:rPr dirty="0" baseline="3086" sz="1350" spc="-22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>
                <a:solidFill>
                  <a:srgbClr val="595959"/>
                </a:solidFill>
                <a:latin typeface="Helvetica Neue"/>
                <a:cs typeface="Trebuchet MS"/>
              </a:rPr>
              <a:t>1:12</a:t>
            </a:r>
            <a:r>
              <a:rPr dirty="0" baseline="3086" sz="1350" spc="-22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127">
                <a:solidFill>
                  <a:srgbClr val="595959"/>
                </a:solidFill>
                <a:latin typeface="Helvetica Neue"/>
                <a:cs typeface="Trebuchet MS"/>
              </a:rPr>
              <a:t>PM</a:t>
            </a:r>
            <a:endParaRPr baseline="3086" sz="1350">
              <a:latin typeface="Trebuchet MS"/>
              <a:cs typeface="Trebuchet MS"/>
            </a:endParaRPr>
          </a:p>
        </p:txBody>
      </p:sp>
      <p:sp>
        <p:nvSpPr>
          <p:cNvPr id="114" name="object 114" descr=""/>
          <p:cNvSpPr txBox="1"/>
          <p:nvPr/>
        </p:nvSpPr>
        <p:spPr>
          <a:xfrm>
            <a:off x="9224615" y="5538469"/>
            <a:ext cx="2533650" cy="368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dirty="0" sz="1050" spc="-60">
                <a:solidFill>
                  <a:srgbClr val="212121"/>
                </a:solidFill>
                <a:latin typeface="Verdana"/>
                <a:cs typeface="Verdana"/>
                <a:hlinkClick r:id="rId29"/>
              </a:rPr>
              <a:t>Waterbird</a:t>
            </a:r>
            <a:r>
              <a:rPr dirty="0" sz="1050" spc="-55">
                <a:solidFill>
                  <a:srgbClr val="212121"/>
                </a:solidFill>
                <a:latin typeface="Verdana"/>
                <a:cs typeface="Verdana"/>
                <a:hlinkClick r:id="rId29"/>
              </a:rPr>
              <a:t> </a:t>
            </a:r>
            <a:r>
              <a:rPr dirty="0" sz="1050" spc="-60">
                <a:solidFill>
                  <a:srgbClr val="212121"/>
                </a:solidFill>
                <a:latin typeface="Verdana"/>
                <a:cs typeface="Verdana"/>
                <a:hlinkClick r:id="rId29"/>
              </a:rPr>
              <a:t>numbers</a:t>
            </a:r>
            <a:r>
              <a:rPr dirty="0" sz="1050" spc="-50">
                <a:solidFill>
                  <a:srgbClr val="212121"/>
                </a:solidFill>
                <a:latin typeface="Verdana"/>
                <a:cs typeface="Verdana"/>
                <a:hlinkClick r:id="rId29"/>
              </a:rPr>
              <a:t> almost halved </a:t>
            </a:r>
            <a:r>
              <a:rPr dirty="0" sz="1050" spc="-55">
                <a:solidFill>
                  <a:srgbClr val="212121"/>
                </a:solidFill>
                <a:latin typeface="Verdana"/>
                <a:cs typeface="Verdana"/>
                <a:hlinkClick r:id="rId29"/>
              </a:rPr>
              <a:t>after</a:t>
            </a:r>
            <a:r>
              <a:rPr dirty="0" sz="1050" spc="-55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dirty="0" sz="1050" spc="-55">
                <a:solidFill>
                  <a:srgbClr val="212121"/>
                </a:solidFill>
                <a:latin typeface="Verdana"/>
                <a:cs typeface="Verdana"/>
                <a:hlinkClick r:id="rId29"/>
              </a:rPr>
              <a:t>drier</a:t>
            </a:r>
            <a:r>
              <a:rPr dirty="0" sz="1050" spc="-60">
                <a:solidFill>
                  <a:srgbClr val="212121"/>
                </a:solidFill>
                <a:latin typeface="Verdana"/>
                <a:cs typeface="Verdana"/>
                <a:hlinkClick r:id="rId29"/>
              </a:rPr>
              <a:t> </a:t>
            </a:r>
            <a:r>
              <a:rPr dirty="0" sz="1050" spc="-20">
                <a:solidFill>
                  <a:srgbClr val="212121"/>
                </a:solidFill>
                <a:latin typeface="Verdana"/>
                <a:cs typeface="Verdana"/>
                <a:hlinkClick r:id="rId29"/>
              </a:rPr>
              <a:t>2024</a:t>
            </a:r>
            <a:endParaRPr sz="1050">
              <a:latin typeface="Verdana"/>
              <a:cs typeface="Verdana"/>
            </a:endParaRPr>
          </a:p>
        </p:txBody>
      </p:sp>
      <p:grpSp>
        <p:nvGrpSpPr>
          <p:cNvPr id="115" name="object 115" descr=""/>
          <p:cNvGrpSpPr/>
          <p:nvPr/>
        </p:nvGrpSpPr>
        <p:grpSpPr>
          <a:xfrm>
            <a:off x="9239250" y="3705225"/>
            <a:ext cx="5562600" cy="1800225"/>
            <a:chOff x="9239250" y="3705225"/>
            <a:chExt cx="5562600" cy="1800225"/>
          </a:xfrm>
        </p:grpSpPr>
        <p:pic>
          <p:nvPicPr>
            <p:cNvPr id="116" name="object 116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239250" y="5124450"/>
              <a:ext cx="342899" cy="342899"/>
            </a:xfrm>
            <a:prstGeom prst="rect">
              <a:avLst/>
            </a:prstGeom>
          </p:spPr>
        </p:pic>
        <p:pic>
          <p:nvPicPr>
            <p:cNvPr id="117" name="object 11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429749" y="5314949"/>
              <a:ext cx="190499" cy="190499"/>
            </a:xfrm>
            <a:prstGeom prst="rect">
              <a:avLst/>
            </a:prstGeom>
          </p:spPr>
        </p:pic>
        <p:pic>
          <p:nvPicPr>
            <p:cNvPr id="118" name="object 118" descr="">
              <a:hlinkClick r:id="rId32"/>
            </p:cNvPr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2058649" y="3705225"/>
              <a:ext cx="2743200" cy="1314449"/>
            </a:xfrm>
            <a:prstGeom prst="rect">
              <a:avLst/>
            </a:prstGeom>
          </p:spPr>
        </p:pic>
        <p:sp>
          <p:nvSpPr>
            <p:cNvPr id="119" name="object 119" descr=""/>
            <p:cNvSpPr/>
            <p:nvPr/>
          </p:nvSpPr>
          <p:spPr>
            <a:xfrm>
              <a:off x="12058648" y="5019674"/>
              <a:ext cx="2743200" cy="9525"/>
            </a:xfrm>
            <a:custGeom>
              <a:avLst/>
              <a:gdLst/>
              <a:ahLst/>
              <a:cxnLst/>
              <a:rect l="l" t="t" r="r" b="b"/>
              <a:pathLst>
                <a:path w="2743200" h="9525">
                  <a:moveTo>
                    <a:pt x="2743200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2743200" y="0"/>
                  </a:lnTo>
                  <a:lnTo>
                    <a:pt x="2743200" y="9524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0" name="object 120" descr=""/>
          <p:cNvSpPr txBox="1"/>
          <p:nvPr/>
        </p:nvSpPr>
        <p:spPr>
          <a:xfrm>
            <a:off x="12544969" y="5140325"/>
            <a:ext cx="1514475" cy="295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65"/>
              </a:lnSpc>
              <a:spcBef>
                <a:spcPts val="100"/>
              </a:spcBef>
            </a:pP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7</a:t>
            </a:r>
            <a:r>
              <a:rPr dirty="0" sz="900" spc="-5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 spc="-10">
                <a:solidFill>
                  <a:srgbClr val="212121"/>
                </a:solidFill>
                <a:latin typeface="Helvetica Neue"/>
                <a:cs typeface="Trebuchet MS"/>
              </a:rPr>
              <a:t>Sydney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ts val="1065"/>
              </a:lnSpc>
            </a:pPr>
            <a:r>
              <a:rPr dirty="0" sz="900" b="1">
                <a:solidFill>
                  <a:srgbClr val="1D9F9F"/>
                </a:solidFill>
                <a:latin typeface="Helvetica Neue"/>
                <a:cs typeface="Tahoma"/>
              </a:rPr>
              <a:t>TV</a:t>
            </a:r>
            <a:r>
              <a:rPr dirty="0" sz="900" spc="50" b="1">
                <a:solidFill>
                  <a:srgbClr val="1D9F9F"/>
                </a:solidFill>
                <a:latin typeface="Helvetica Neue"/>
                <a:cs typeface="Tahoma"/>
              </a:rPr>
              <a:t> </a:t>
            </a:r>
            <a:r>
              <a:rPr dirty="0" baseline="3086" sz="1350" spc="-419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dirty="0" baseline="3086" sz="1350" spc="-15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82">
                <a:solidFill>
                  <a:srgbClr val="595959"/>
                </a:solidFill>
                <a:latin typeface="Helvetica Neue"/>
                <a:cs typeface="Trebuchet MS"/>
              </a:rPr>
              <a:t>AU</a:t>
            </a:r>
            <a:r>
              <a:rPr dirty="0" baseline="3086" sz="1350" spc="-22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-419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dirty="0" baseline="3086" sz="1350" spc="67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>
                <a:solidFill>
                  <a:srgbClr val="595959"/>
                </a:solidFill>
                <a:latin typeface="Helvetica Neue"/>
                <a:cs typeface="Trebuchet MS"/>
              </a:rPr>
              <a:t>Dec</a:t>
            </a:r>
            <a:r>
              <a:rPr dirty="0" baseline="3086" sz="1350" spc="-15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>
                <a:solidFill>
                  <a:srgbClr val="595959"/>
                </a:solidFill>
                <a:latin typeface="Helvetica Neue"/>
                <a:cs typeface="Trebuchet MS"/>
              </a:rPr>
              <a:t>15</a:t>
            </a:r>
            <a:r>
              <a:rPr dirty="0" baseline="3086" sz="1350" spc="-22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-127">
                <a:solidFill>
                  <a:srgbClr val="595959"/>
                </a:solidFill>
                <a:latin typeface="Helvetica Neue"/>
                <a:cs typeface="Trebuchet MS"/>
              </a:rPr>
              <a:t>·</a:t>
            </a:r>
            <a:r>
              <a:rPr dirty="0" baseline="3086" sz="1350" spc="-15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>
                <a:solidFill>
                  <a:srgbClr val="595959"/>
                </a:solidFill>
                <a:latin typeface="Helvetica Neue"/>
                <a:cs typeface="Trebuchet MS"/>
              </a:rPr>
              <a:t>6:31</a:t>
            </a:r>
            <a:r>
              <a:rPr dirty="0" baseline="3086" sz="1350" spc="-15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127">
                <a:solidFill>
                  <a:srgbClr val="595959"/>
                </a:solidFill>
                <a:latin typeface="Helvetica Neue"/>
                <a:cs typeface="Trebuchet MS"/>
              </a:rPr>
              <a:t>PM</a:t>
            </a:r>
            <a:endParaRPr baseline="3086" sz="1350">
              <a:latin typeface="Trebuchet MS"/>
              <a:cs typeface="Trebuchet MS"/>
            </a:endParaRPr>
          </a:p>
        </p:txBody>
      </p:sp>
      <p:sp>
        <p:nvSpPr>
          <p:cNvPr id="121" name="object 121" descr=""/>
          <p:cNvSpPr txBox="1"/>
          <p:nvPr/>
        </p:nvSpPr>
        <p:spPr>
          <a:xfrm>
            <a:off x="12125869" y="5503227"/>
            <a:ext cx="2670175" cy="409575"/>
          </a:xfrm>
          <a:prstGeom prst="rect">
            <a:avLst/>
          </a:prstGeom>
        </p:spPr>
        <p:txBody>
          <a:bodyPr wrap="square" lIns="0" tIns="590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dirty="0" sz="1050" spc="-50">
                <a:solidFill>
                  <a:srgbClr val="212121"/>
                </a:solidFill>
                <a:latin typeface="Verdana"/>
                <a:cs typeface="Verdana"/>
                <a:hlinkClick r:id="rId32"/>
              </a:rPr>
              <a:t>Channel</a:t>
            </a:r>
            <a:r>
              <a:rPr dirty="0" sz="1050" spc="-45">
                <a:solidFill>
                  <a:srgbClr val="212121"/>
                </a:solidFill>
                <a:latin typeface="Verdana"/>
                <a:cs typeface="Verdana"/>
                <a:hlinkClick r:id="rId32"/>
              </a:rPr>
              <a:t> </a:t>
            </a:r>
            <a:r>
              <a:rPr dirty="0" sz="1050" spc="-60">
                <a:solidFill>
                  <a:srgbClr val="212121"/>
                </a:solidFill>
                <a:latin typeface="Verdana"/>
                <a:cs typeface="Verdana"/>
                <a:hlinkClick r:id="rId32"/>
              </a:rPr>
              <a:t>Seven</a:t>
            </a:r>
            <a:r>
              <a:rPr dirty="0" sz="1050" spc="-45">
                <a:solidFill>
                  <a:srgbClr val="212121"/>
                </a:solidFill>
                <a:latin typeface="Verdana"/>
                <a:cs typeface="Verdana"/>
                <a:hlinkClick r:id="rId32"/>
              </a:rPr>
              <a:t> </a:t>
            </a:r>
            <a:r>
              <a:rPr dirty="0" sz="1050" spc="-20">
                <a:solidFill>
                  <a:srgbClr val="212121"/>
                </a:solidFill>
                <a:latin typeface="Verdana"/>
                <a:cs typeface="Verdana"/>
                <a:hlinkClick r:id="rId32"/>
              </a:rPr>
              <a:t>News</a:t>
            </a:r>
            <a:endParaRPr sz="10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900" spc="-20">
                <a:solidFill>
                  <a:srgbClr val="212121"/>
                </a:solidFill>
                <a:latin typeface="Helvetica Neue"/>
                <a:cs typeface="Trebuchet MS"/>
              </a:rPr>
              <a:t>the 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way</a:t>
            </a:r>
            <a:r>
              <a:rPr dirty="0" sz="900" spc="-20">
                <a:solidFill>
                  <a:srgbClr val="212121"/>
                </a:solidFill>
                <a:latin typeface="Helvetica Neue"/>
                <a:cs typeface="Trebuchet MS"/>
              </a:rPr>
              <a:t> to</a:t>
            </a:r>
            <a:r>
              <a:rPr dirty="0" sz="900" spc="-15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raise</a:t>
            </a:r>
            <a:r>
              <a:rPr dirty="0" sz="900" spc="-2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money</a:t>
            </a:r>
            <a:r>
              <a:rPr dirty="0" sz="900" spc="-20">
                <a:solidFill>
                  <a:srgbClr val="212121"/>
                </a:solidFill>
                <a:latin typeface="Helvetica Neue"/>
                <a:cs typeface="Trebuchet MS"/>
              </a:rPr>
              <a:t> to</a:t>
            </a:r>
            <a:r>
              <a:rPr dirty="0" sz="900" spc="-15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keep</a:t>
            </a:r>
            <a:r>
              <a:rPr dirty="0" sz="900" spc="-2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 spc="-80">
                <a:solidFill>
                  <a:srgbClr val="212121"/>
                </a:solidFill>
                <a:latin typeface="Helvetica Neue"/>
                <a:cs typeface="Trebuchet MS"/>
              </a:rPr>
              <a:t>it</a:t>
            </a:r>
            <a:r>
              <a:rPr dirty="0" sz="900" spc="-2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 spc="-35">
                <a:solidFill>
                  <a:srgbClr val="212121"/>
                </a:solidFill>
                <a:latin typeface="Helvetica Neue"/>
                <a:cs typeface="Trebuchet MS"/>
              </a:rPr>
              <a:t>that</a:t>
            </a:r>
            <a:r>
              <a:rPr dirty="0" sz="900" spc="-15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 spc="-40">
                <a:solidFill>
                  <a:srgbClr val="212121"/>
                </a:solidFill>
                <a:latin typeface="Helvetica Neue"/>
                <a:cs typeface="Trebuchet MS"/>
              </a:rPr>
              <a:t>way.</a:t>
            </a:r>
            <a:r>
              <a:rPr dirty="0" sz="900" spc="-2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4</a:t>
            </a:r>
            <a:r>
              <a:rPr dirty="0" sz="900" spc="-20">
                <a:solidFill>
                  <a:srgbClr val="212121"/>
                </a:solidFill>
                <a:latin typeface="Helvetica Neue"/>
                <a:cs typeface="Trebuchet MS"/>
              </a:rPr>
              <a:t> ,000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22" name="object 122" descr=""/>
          <p:cNvSpPr/>
          <p:nvPr/>
        </p:nvSpPr>
        <p:spPr>
          <a:xfrm>
            <a:off x="12134849" y="5124449"/>
            <a:ext cx="4572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171449" y="342899"/>
                </a:moveTo>
                <a:lnTo>
                  <a:pt x="129779" y="337759"/>
                </a:lnTo>
                <a:lnTo>
                  <a:pt x="90627" y="322656"/>
                </a:lnTo>
                <a:lnTo>
                  <a:pt x="56318" y="298493"/>
                </a:lnTo>
                <a:lnTo>
                  <a:pt x="28894" y="266701"/>
                </a:lnTo>
                <a:lnTo>
                  <a:pt x="10016" y="229199"/>
                </a:lnTo>
                <a:lnTo>
                  <a:pt x="822" y="188255"/>
                </a:lnTo>
                <a:lnTo>
                  <a:pt x="0" y="171449"/>
                </a:lnTo>
                <a:lnTo>
                  <a:pt x="205" y="163026"/>
                </a:lnTo>
                <a:lnTo>
                  <a:pt x="7379" y="121679"/>
                </a:lnTo>
                <a:lnTo>
                  <a:pt x="24386" y="83314"/>
                </a:lnTo>
                <a:lnTo>
                  <a:pt x="50216" y="50216"/>
                </a:lnTo>
                <a:lnTo>
                  <a:pt x="83314" y="24385"/>
                </a:lnTo>
                <a:lnTo>
                  <a:pt x="121679" y="7380"/>
                </a:lnTo>
                <a:lnTo>
                  <a:pt x="163026" y="205"/>
                </a:lnTo>
                <a:lnTo>
                  <a:pt x="171449" y="0"/>
                </a:lnTo>
                <a:lnTo>
                  <a:pt x="179872" y="205"/>
                </a:lnTo>
                <a:lnTo>
                  <a:pt x="221218" y="7380"/>
                </a:lnTo>
                <a:lnTo>
                  <a:pt x="259584" y="24386"/>
                </a:lnTo>
                <a:lnTo>
                  <a:pt x="292683" y="50216"/>
                </a:lnTo>
                <a:lnTo>
                  <a:pt x="318513" y="83314"/>
                </a:lnTo>
                <a:lnTo>
                  <a:pt x="335518" y="121679"/>
                </a:lnTo>
                <a:lnTo>
                  <a:pt x="342693" y="163026"/>
                </a:lnTo>
                <a:lnTo>
                  <a:pt x="342899" y="171449"/>
                </a:lnTo>
                <a:lnTo>
                  <a:pt x="342693" y="179872"/>
                </a:lnTo>
                <a:lnTo>
                  <a:pt x="335518" y="221219"/>
                </a:lnTo>
                <a:lnTo>
                  <a:pt x="318513" y="259584"/>
                </a:lnTo>
                <a:lnTo>
                  <a:pt x="292683" y="292683"/>
                </a:lnTo>
                <a:lnTo>
                  <a:pt x="259584" y="318513"/>
                </a:lnTo>
                <a:lnTo>
                  <a:pt x="221218" y="335518"/>
                </a:lnTo>
                <a:lnTo>
                  <a:pt x="179872" y="342693"/>
                </a:lnTo>
                <a:lnTo>
                  <a:pt x="171449" y="342899"/>
                </a:lnTo>
                <a:close/>
              </a:path>
            </a:pathLst>
          </a:custGeom>
          <a:solidFill>
            <a:srgbClr val="0194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 descr=""/>
          <p:cNvSpPr txBox="1"/>
          <p:nvPr/>
        </p:nvSpPr>
        <p:spPr>
          <a:xfrm>
            <a:off x="12254903" y="5187950"/>
            <a:ext cx="2247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FFFFFF"/>
                </a:solidFill>
                <a:latin typeface="Helvetica Neue"/>
                <a:cs typeface="Trebuchet MS"/>
              </a:rPr>
              <a:t>7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124" name="object 124" descr="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2325349" y="5314949"/>
            <a:ext cx="190499" cy="1904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5450" y="415925"/>
            <a:ext cx="373761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65" b="1">
                <a:latin typeface="Helvetica Neue"/>
                <a:cs typeface="Tahoma"/>
              </a:rPr>
              <a:t>Highlighted</a:t>
            </a:r>
            <a:r>
              <a:rPr dirty="0" sz="1800" spc="-60" b="1">
                <a:latin typeface="Helvetica Neue"/>
                <a:cs typeface="Tahoma"/>
              </a:rPr>
              <a:t> </a:t>
            </a:r>
            <a:r>
              <a:rPr dirty="0" sz="1800" spc="-110" b="1">
                <a:latin typeface="Helvetica Neue"/>
                <a:cs typeface="Tahoma"/>
              </a:rPr>
              <a:t>Industry</a:t>
            </a:r>
            <a:r>
              <a:rPr dirty="0" sz="1800" spc="-30" b="1">
                <a:latin typeface="Helvetica Neue"/>
                <a:cs typeface="Tahoma"/>
              </a:rPr>
              <a:t> </a:t>
            </a:r>
            <a:r>
              <a:rPr dirty="0" sz="1800" spc="-45" b="1">
                <a:latin typeface="Helvetica Neue"/>
                <a:cs typeface="Tahoma"/>
              </a:rPr>
              <a:t>and </a:t>
            </a:r>
            <a:r>
              <a:rPr dirty="0" sz="1800" spc="-35" b="1">
                <a:latin typeface="Helvetica Neue"/>
                <a:cs typeface="Tahoma"/>
              </a:rPr>
              <a:t>NIC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5253036" y="328612"/>
            <a:ext cx="4857750" cy="3514725"/>
          </a:xfrm>
          <a:custGeom>
            <a:avLst/>
            <a:gdLst/>
            <a:ahLst/>
            <a:cxnLst/>
            <a:rect l="l" t="t" r="r" b="b"/>
            <a:pathLst>
              <a:path w="4743450" h="3514725">
                <a:moveTo>
                  <a:pt x="0" y="3481387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4"/>
                </a:lnTo>
                <a:lnTo>
                  <a:pt x="2537" y="20579"/>
                </a:lnTo>
                <a:lnTo>
                  <a:pt x="4229" y="16495"/>
                </a:lnTo>
                <a:lnTo>
                  <a:pt x="6638" y="12890"/>
                </a:lnTo>
                <a:lnTo>
                  <a:pt x="9764" y="9764"/>
                </a:lnTo>
                <a:lnTo>
                  <a:pt x="12890" y="6638"/>
                </a:lnTo>
                <a:lnTo>
                  <a:pt x="16495" y="4229"/>
                </a:lnTo>
                <a:lnTo>
                  <a:pt x="20579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8" y="0"/>
                </a:lnTo>
                <a:lnTo>
                  <a:pt x="4710112" y="0"/>
                </a:lnTo>
                <a:lnTo>
                  <a:pt x="4714533" y="0"/>
                </a:lnTo>
                <a:lnTo>
                  <a:pt x="4718785" y="845"/>
                </a:lnTo>
                <a:lnTo>
                  <a:pt x="4740911" y="20579"/>
                </a:lnTo>
                <a:lnTo>
                  <a:pt x="4742603" y="24664"/>
                </a:lnTo>
                <a:lnTo>
                  <a:pt x="4743449" y="28916"/>
                </a:lnTo>
                <a:lnTo>
                  <a:pt x="4743450" y="33337"/>
                </a:lnTo>
                <a:lnTo>
                  <a:pt x="4743450" y="3481387"/>
                </a:lnTo>
                <a:lnTo>
                  <a:pt x="4718785" y="3513878"/>
                </a:lnTo>
                <a:lnTo>
                  <a:pt x="4710112" y="3514724"/>
                </a:lnTo>
                <a:lnTo>
                  <a:pt x="33338" y="3514724"/>
                </a:lnTo>
                <a:lnTo>
                  <a:pt x="845" y="3490060"/>
                </a:lnTo>
                <a:lnTo>
                  <a:pt x="0" y="3485807"/>
                </a:lnTo>
                <a:lnTo>
                  <a:pt x="0" y="3481387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5359251" y="420823"/>
            <a:ext cx="1539875" cy="466725"/>
          </a:xfrm>
          <a:prstGeom prst="rect">
            <a:avLst/>
          </a:prstGeom>
        </p:spPr>
        <p:txBody>
          <a:bodyPr wrap="square" lIns="0" tIns="647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dirty="0" sz="1200" b="1">
                <a:latin typeface="Helvetica Neue"/>
                <a:cs typeface="Tahoma"/>
              </a:rPr>
              <a:t>Most</a:t>
            </a:r>
            <a:r>
              <a:rPr dirty="0" sz="1200" spc="-55" b="1">
                <a:latin typeface="Helvetica Neue"/>
                <a:cs typeface="Tahoma"/>
              </a:rPr>
              <a:t> </a:t>
            </a:r>
            <a:r>
              <a:rPr dirty="0" sz="1200" spc="-10" b="1">
                <a:latin typeface="Helvetica Neue"/>
                <a:cs typeface="Tahoma"/>
              </a:rPr>
              <a:t>Social</a:t>
            </a:r>
            <a:r>
              <a:rPr dirty="0" sz="1200" spc="-50" b="1">
                <a:latin typeface="Helvetica Neue"/>
                <a:cs typeface="Tahoma"/>
              </a:rPr>
              <a:t> </a:t>
            </a:r>
            <a:r>
              <a:rPr dirty="0" sz="1200" spc="-10" b="1">
                <a:latin typeface="Helvetica Neue"/>
                <a:cs typeface="Tahoma"/>
              </a:rPr>
              <a:t>Shares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dirty="0" sz="1050">
                <a:latin typeface="Helvetica Neue"/>
                <a:cs typeface="Trebuchet MS"/>
              </a:rPr>
              <a:t>Dec</a:t>
            </a:r>
            <a:r>
              <a:rPr dirty="0" sz="1050" spc="5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13</a:t>
            </a:r>
            <a:r>
              <a:rPr dirty="0" sz="1050" spc="5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-</a:t>
            </a:r>
            <a:r>
              <a:rPr dirty="0" sz="1050" spc="5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Dec</a:t>
            </a:r>
            <a:r>
              <a:rPr dirty="0" sz="1050" spc="50">
                <a:latin typeface="Helvetica Neue"/>
                <a:cs typeface="Trebuchet MS"/>
              </a:rPr>
              <a:t> </a:t>
            </a:r>
            <a:r>
              <a:rPr dirty="0" sz="1050" spc="-25">
                <a:latin typeface="Helvetica Neue"/>
                <a:cs typeface="Trebuchet MS"/>
              </a:rPr>
              <a:t>19</a:t>
            </a:r>
            <a:endParaRPr sz="1050">
              <a:latin typeface="Trebuchet MS"/>
              <a:cs typeface="Trebuchet MS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81624" y="1114425"/>
            <a:ext cx="4419599" cy="2514599"/>
          </a:xfrm>
          <a:prstGeom prst="rect">
            <a:avLst/>
          </a:prstGeom>
        </p:spPr>
      </p:pic>
      <p:sp>
        <p:nvSpPr>
          <p:cNvPr id="6" name="object 6" descr=""/>
          <p:cNvSpPr/>
          <p:nvPr/>
        </p:nvSpPr>
        <p:spPr>
          <a:xfrm>
            <a:off x="10177460" y="328612"/>
            <a:ext cx="4857750" cy="3514725"/>
          </a:xfrm>
          <a:custGeom>
            <a:avLst/>
            <a:gdLst/>
            <a:ahLst/>
            <a:cxnLst/>
            <a:rect l="l" t="t" r="r" b="b"/>
            <a:pathLst>
              <a:path w="4743450" h="3514725">
                <a:moveTo>
                  <a:pt x="1" y="3481387"/>
                </a:moveTo>
                <a:lnTo>
                  <a:pt x="1" y="33337"/>
                </a:lnTo>
                <a:lnTo>
                  <a:pt x="0" y="28916"/>
                </a:lnTo>
                <a:lnTo>
                  <a:pt x="845" y="24664"/>
                </a:lnTo>
                <a:lnTo>
                  <a:pt x="2537" y="20579"/>
                </a:lnTo>
                <a:lnTo>
                  <a:pt x="4228" y="16495"/>
                </a:lnTo>
                <a:lnTo>
                  <a:pt x="6637" y="12890"/>
                </a:lnTo>
                <a:lnTo>
                  <a:pt x="9764" y="9764"/>
                </a:lnTo>
                <a:lnTo>
                  <a:pt x="12889" y="6638"/>
                </a:lnTo>
                <a:lnTo>
                  <a:pt x="16495" y="4229"/>
                </a:lnTo>
                <a:lnTo>
                  <a:pt x="20580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8" y="0"/>
                </a:lnTo>
                <a:lnTo>
                  <a:pt x="4710113" y="0"/>
                </a:lnTo>
                <a:lnTo>
                  <a:pt x="4714532" y="0"/>
                </a:lnTo>
                <a:lnTo>
                  <a:pt x="4718784" y="845"/>
                </a:lnTo>
                <a:lnTo>
                  <a:pt x="4722868" y="2537"/>
                </a:lnTo>
                <a:lnTo>
                  <a:pt x="4726952" y="4229"/>
                </a:lnTo>
                <a:lnTo>
                  <a:pt x="4743450" y="33337"/>
                </a:lnTo>
                <a:lnTo>
                  <a:pt x="4743450" y="3481387"/>
                </a:lnTo>
                <a:lnTo>
                  <a:pt x="4722868" y="3512186"/>
                </a:lnTo>
                <a:lnTo>
                  <a:pt x="4718784" y="3513878"/>
                </a:lnTo>
                <a:lnTo>
                  <a:pt x="4714532" y="3514724"/>
                </a:lnTo>
                <a:lnTo>
                  <a:pt x="4710113" y="3514724"/>
                </a:lnTo>
                <a:lnTo>
                  <a:pt x="33338" y="3514724"/>
                </a:lnTo>
                <a:lnTo>
                  <a:pt x="9764" y="3504960"/>
                </a:lnTo>
                <a:lnTo>
                  <a:pt x="6637" y="3501834"/>
                </a:lnTo>
                <a:lnTo>
                  <a:pt x="4228" y="3498228"/>
                </a:lnTo>
                <a:lnTo>
                  <a:pt x="2537" y="3494144"/>
                </a:lnTo>
                <a:lnTo>
                  <a:pt x="845" y="3490060"/>
                </a:lnTo>
                <a:lnTo>
                  <a:pt x="0" y="3485807"/>
                </a:lnTo>
                <a:lnTo>
                  <a:pt x="1" y="3481387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10283824" y="420823"/>
            <a:ext cx="2538095" cy="466725"/>
          </a:xfrm>
          <a:prstGeom prst="rect">
            <a:avLst/>
          </a:prstGeom>
        </p:spPr>
        <p:txBody>
          <a:bodyPr wrap="square" lIns="0" tIns="647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dirty="0" sz="1200" spc="-30" b="1">
                <a:latin typeface="Helvetica Neue"/>
                <a:cs typeface="Tahoma"/>
              </a:rPr>
              <a:t>Highest</a:t>
            </a:r>
            <a:r>
              <a:rPr dirty="0" sz="1200" spc="-40" b="1">
                <a:latin typeface="Helvetica Neue"/>
                <a:cs typeface="Tahoma"/>
              </a:rPr>
              <a:t> Potential </a:t>
            </a:r>
            <a:r>
              <a:rPr dirty="0" sz="1200" spc="-35" b="1">
                <a:latin typeface="Helvetica Neue"/>
                <a:cs typeface="Tahoma"/>
              </a:rPr>
              <a:t>Editorial</a:t>
            </a:r>
            <a:r>
              <a:rPr dirty="0" sz="1200" spc="-40" b="1">
                <a:latin typeface="Helvetica Neue"/>
                <a:cs typeface="Tahoma"/>
              </a:rPr>
              <a:t> </a:t>
            </a:r>
            <a:r>
              <a:rPr dirty="0" sz="1200" spc="-20" b="1">
                <a:latin typeface="Helvetica Neue"/>
                <a:cs typeface="Tahoma"/>
              </a:rPr>
              <a:t>Reach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dirty="0" sz="1050">
                <a:latin typeface="Helvetica Neue"/>
                <a:cs typeface="Trebuchet MS"/>
              </a:rPr>
              <a:t>Dec</a:t>
            </a:r>
            <a:r>
              <a:rPr dirty="0" sz="1050" spc="5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13</a:t>
            </a:r>
            <a:r>
              <a:rPr dirty="0" sz="1050" spc="5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-</a:t>
            </a:r>
            <a:r>
              <a:rPr dirty="0" sz="1050" spc="5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Dec</a:t>
            </a:r>
            <a:r>
              <a:rPr dirty="0" sz="1050" spc="50">
                <a:latin typeface="Helvetica Neue"/>
                <a:cs typeface="Trebuchet MS"/>
              </a:rPr>
              <a:t> </a:t>
            </a:r>
            <a:r>
              <a:rPr dirty="0" sz="1050" spc="-25">
                <a:latin typeface="Helvetica Neue"/>
                <a:cs typeface="Trebuchet MS"/>
              </a:rPr>
              <a:t>19</a:t>
            </a:r>
            <a:endParaRPr sz="1050">
              <a:latin typeface="Trebuchet MS"/>
              <a:cs typeface="Trebuchet MS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96524" y="1114425"/>
            <a:ext cx="4419599" cy="2495549"/>
          </a:xfrm>
          <a:prstGeom prst="rect">
            <a:avLst/>
          </a:prstGeom>
        </p:spPr>
      </p:pic>
      <p:sp>
        <p:nvSpPr>
          <p:cNvPr id="9" name="object 9" descr=""/>
          <p:cNvSpPr/>
          <p:nvPr/>
        </p:nvSpPr>
        <p:spPr>
          <a:xfrm>
            <a:off x="328612" y="947737"/>
            <a:ext cx="4857750" cy="2886075"/>
          </a:xfrm>
          <a:custGeom>
            <a:avLst/>
            <a:gdLst/>
            <a:ahLst/>
            <a:cxnLst/>
            <a:rect l="l" t="t" r="r" b="b"/>
            <a:pathLst>
              <a:path w="4743450" h="2886075">
                <a:moveTo>
                  <a:pt x="0" y="2852737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3"/>
                </a:lnTo>
                <a:lnTo>
                  <a:pt x="2537" y="20579"/>
                </a:lnTo>
                <a:lnTo>
                  <a:pt x="4229" y="16495"/>
                </a:lnTo>
                <a:lnTo>
                  <a:pt x="6638" y="12890"/>
                </a:lnTo>
                <a:lnTo>
                  <a:pt x="9764" y="9764"/>
                </a:lnTo>
                <a:lnTo>
                  <a:pt x="12890" y="6638"/>
                </a:lnTo>
                <a:lnTo>
                  <a:pt x="16495" y="4229"/>
                </a:lnTo>
                <a:lnTo>
                  <a:pt x="20579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7" y="0"/>
                </a:lnTo>
                <a:lnTo>
                  <a:pt x="4710112" y="0"/>
                </a:lnTo>
                <a:lnTo>
                  <a:pt x="4714532" y="0"/>
                </a:lnTo>
                <a:lnTo>
                  <a:pt x="4718785" y="845"/>
                </a:lnTo>
                <a:lnTo>
                  <a:pt x="4722869" y="2537"/>
                </a:lnTo>
                <a:lnTo>
                  <a:pt x="4726953" y="4229"/>
                </a:lnTo>
                <a:lnTo>
                  <a:pt x="4730559" y="6638"/>
                </a:lnTo>
                <a:lnTo>
                  <a:pt x="4733685" y="9764"/>
                </a:lnTo>
                <a:lnTo>
                  <a:pt x="4736811" y="12890"/>
                </a:lnTo>
                <a:lnTo>
                  <a:pt x="4743449" y="33337"/>
                </a:lnTo>
                <a:lnTo>
                  <a:pt x="4743449" y="2852737"/>
                </a:lnTo>
                <a:lnTo>
                  <a:pt x="4743449" y="2857157"/>
                </a:lnTo>
                <a:lnTo>
                  <a:pt x="4742603" y="2861409"/>
                </a:lnTo>
                <a:lnTo>
                  <a:pt x="4740911" y="2865494"/>
                </a:lnTo>
                <a:lnTo>
                  <a:pt x="4739219" y="2869578"/>
                </a:lnTo>
                <a:lnTo>
                  <a:pt x="4710112" y="2886074"/>
                </a:lnTo>
                <a:lnTo>
                  <a:pt x="33337" y="2886074"/>
                </a:lnTo>
                <a:lnTo>
                  <a:pt x="2537" y="2865494"/>
                </a:lnTo>
                <a:lnTo>
                  <a:pt x="845" y="2861409"/>
                </a:lnTo>
                <a:lnTo>
                  <a:pt x="0" y="2857157"/>
                </a:lnTo>
                <a:lnTo>
                  <a:pt x="0" y="2852737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434975" y="1050834"/>
            <a:ext cx="1593215" cy="44640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1200" spc="-30" b="1">
                <a:latin typeface="Helvetica Neue"/>
                <a:cs typeface="Tahoma"/>
              </a:rPr>
              <a:t>Highest</a:t>
            </a:r>
            <a:r>
              <a:rPr dirty="0" sz="1200" spc="-50" b="1">
                <a:latin typeface="Helvetica Neue"/>
                <a:cs typeface="Tahoma"/>
              </a:rPr>
              <a:t> </a:t>
            </a:r>
            <a:r>
              <a:rPr dirty="0" sz="1200" spc="-30" b="1">
                <a:latin typeface="Helvetica Neue"/>
                <a:cs typeface="Tahoma"/>
              </a:rPr>
              <a:t>Syndication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50">
                <a:latin typeface="Helvetica Neue"/>
                <a:cs typeface="Trebuchet MS"/>
              </a:rPr>
              <a:t>Dec</a:t>
            </a:r>
            <a:r>
              <a:rPr dirty="0" sz="1050" spc="5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13</a:t>
            </a:r>
            <a:r>
              <a:rPr dirty="0" sz="1050" spc="5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-</a:t>
            </a:r>
            <a:r>
              <a:rPr dirty="0" sz="1050" spc="5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Dec</a:t>
            </a:r>
            <a:r>
              <a:rPr dirty="0" sz="1050" spc="50">
                <a:latin typeface="Helvetica Neue"/>
                <a:cs typeface="Trebuchet MS"/>
              </a:rPr>
              <a:t> </a:t>
            </a:r>
            <a:r>
              <a:rPr dirty="0" sz="1050" spc="-25">
                <a:latin typeface="Helvetica Neue"/>
                <a:cs typeface="Trebuchet MS"/>
              </a:rPr>
              <a:t>19</a:t>
            </a:r>
            <a:endParaRPr sz="1050">
              <a:latin typeface="Trebuchet MS"/>
              <a:cs typeface="Trebuchet MS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1975" y="1895475"/>
            <a:ext cx="4067174" cy="1838324"/>
          </a:xfrm>
          <a:prstGeom prst="rect">
            <a:avLst/>
          </a:prstGeom>
        </p:spPr>
      </p:pic>
      <p:sp>
        <p:nvSpPr>
          <p:cNvPr id="12" name="object 12" descr=""/>
          <p:cNvSpPr/>
          <p:nvPr/>
        </p:nvSpPr>
        <p:spPr>
          <a:xfrm>
            <a:off x="328612" y="4024312"/>
            <a:ext cx="4857750" cy="3505200"/>
          </a:xfrm>
          <a:custGeom>
            <a:avLst/>
            <a:gdLst/>
            <a:ahLst/>
            <a:cxnLst/>
            <a:rect l="l" t="t" r="r" b="b"/>
            <a:pathLst>
              <a:path w="4743450" h="3505200">
                <a:moveTo>
                  <a:pt x="0" y="3471862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3"/>
                </a:lnTo>
                <a:lnTo>
                  <a:pt x="2537" y="20579"/>
                </a:lnTo>
                <a:lnTo>
                  <a:pt x="4229" y="16495"/>
                </a:lnTo>
                <a:lnTo>
                  <a:pt x="6638" y="12889"/>
                </a:lnTo>
                <a:lnTo>
                  <a:pt x="9764" y="9764"/>
                </a:lnTo>
                <a:lnTo>
                  <a:pt x="12890" y="6638"/>
                </a:lnTo>
                <a:lnTo>
                  <a:pt x="16495" y="4229"/>
                </a:lnTo>
                <a:lnTo>
                  <a:pt x="20579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7" y="0"/>
                </a:lnTo>
                <a:lnTo>
                  <a:pt x="4710112" y="0"/>
                </a:lnTo>
                <a:lnTo>
                  <a:pt x="4714532" y="0"/>
                </a:lnTo>
                <a:lnTo>
                  <a:pt x="4718785" y="845"/>
                </a:lnTo>
                <a:lnTo>
                  <a:pt x="4722869" y="2537"/>
                </a:lnTo>
                <a:lnTo>
                  <a:pt x="4726953" y="4229"/>
                </a:lnTo>
                <a:lnTo>
                  <a:pt x="4730559" y="6638"/>
                </a:lnTo>
                <a:lnTo>
                  <a:pt x="4733685" y="9764"/>
                </a:lnTo>
                <a:lnTo>
                  <a:pt x="4736811" y="12889"/>
                </a:lnTo>
                <a:lnTo>
                  <a:pt x="4743449" y="33337"/>
                </a:lnTo>
                <a:lnTo>
                  <a:pt x="4743449" y="3471862"/>
                </a:lnTo>
                <a:lnTo>
                  <a:pt x="4733685" y="3495434"/>
                </a:lnTo>
                <a:lnTo>
                  <a:pt x="4730559" y="3498560"/>
                </a:lnTo>
                <a:lnTo>
                  <a:pt x="4710112" y="3505199"/>
                </a:lnTo>
                <a:lnTo>
                  <a:pt x="33337" y="3505199"/>
                </a:lnTo>
                <a:lnTo>
                  <a:pt x="28916" y="3505199"/>
                </a:lnTo>
                <a:lnTo>
                  <a:pt x="24664" y="3504352"/>
                </a:lnTo>
                <a:lnTo>
                  <a:pt x="20579" y="3502660"/>
                </a:lnTo>
                <a:lnTo>
                  <a:pt x="16495" y="3500969"/>
                </a:lnTo>
                <a:lnTo>
                  <a:pt x="12890" y="3498560"/>
                </a:lnTo>
                <a:lnTo>
                  <a:pt x="9764" y="3495434"/>
                </a:lnTo>
                <a:lnTo>
                  <a:pt x="6638" y="3492308"/>
                </a:lnTo>
                <a:lnTo>
                  <a:pt x="4229" y="3488703"/>
                </a:lnTo>
                <a:lnTo>
                  <a:pt x="2537" y="3484618"/>
                </a:lnTo>
                <a:lnTo>
                  <a:pt x="845" y="3480534"/>
                </a:lnTo>
                <a:lnTo>
                  <a:pt x="0" y="3476282"/>
                </a:lnTo>
                <a:lnTo>
                  <a:pt x="0" y="3471862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434975" y="4127409"/>
            <a:ext cx="1263650" cy="44640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1200" spc="-30" b="1">
                <a:latin typeface="Helvetica Neue"/>
                <a:cs typeface="Tahoma"/>
              </a:rPr>
              <a:t>Mentions</a:t>
            </a:r>
            <a:r>
              <a:rPr dirty="0" sz="1200" spc="-20" b="1">
                <a:latin typeface="Helvetica Neue"/>
                <a:cs typeface="Tahoma"/>
              </a:rPr>
              <a:t> </a:t>
            </a:r>
            <a:r>
              <a:rPr dirty="0" sz="1200" spc="-50" b="1">
                <a:latin typeface="Helvetica Neue"/>
                <a:cs typeface="Tahoma"/>
              </a:rPr>
              <a:t>Trend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50">
                <a:latin typeface="Helvetica Neue"/>
                <a:cs typeface="Trebuchet MS"/>
              </a:rPr>
              <a:t>Dec</a:t>
            </a:r>
            <a:r>
              <a:rPr dirty="0" sz="1050" spc="5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13</a:t>
            </a:r>
            <a:r>
              <a:rPr dirty="0" sz="1050" spc="5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-</a:t>
            </a:r>
            <a:r>
              <a:rPr dirty="0" sz="1050" spc="5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Dec</a:t>
            </a:r>
            <a:r>
              <a:rPr dirty="0" sz="1050" spc="50">
                <a:latin typeface="Helvetica Neue"/>
                <a:cs typeface="Trebuchet MS"/>
              </a:rPr>
              <a:t> </a:t>
            </a:r>
            <a:r>
              <a:rPr dirty="0" sz="1050" spc="-25">
                <a:latin typeface="Helvetica Neue"/>
                <a:cs typeface="Trebuchet MS"/>
              </a:rPr>
              <a:t>19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1047749" y="4901660"/>
            <a:ext cx="3829050" cy="0"/>
          </a:xfrm>
          <a:custGeom>
            <a:avLst/>
            <a:gdLst/>
            <a:ahLst/>
            <a:cxnLst/>
            <a:rect l="l" t="t" r="r" b="b"/>
            <a:pathLst>
              <a:path w="3714750" h="0">
                <a:moveTo>
                  <a:pt x="0" y="0"/>
                </a:moveTo>
                <a:lnTo>
                  <a:pt x="3714749" y="0"/>
                </a:lnTo>
              </a:path>
            </a:pathLst>
          </a:custGeom>
          <a:ln w="7429">
            <a:solidFill>
              <a:srgbClr val="EDEDED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5" name="object 15" descr=""/>
          <p:cNvGrpSpPr/>
          <p:nvPr/>
        </p:nvGrpSpPr>
        <p:grpSpPr>
          <a:xfrm>
            <a:off x="1047749" y="5336857"/>
            <a:ext cx="3714750" cy="1297305"/>
            <a:chOff x="1047749" y="5336857"/>
            <a:chExt cx="3714750" cy="1297305"/>
          </a:xfrm>
        </p:grpSpPr>
        <p:sp>
          <p:nvSpPr>
            <p:cNvPr id="16" name="object 16" descr=""/>
            <p:cNvSpPr/>
            <p:nvPr/>
          </p:nvSpPr>
          <p:spPr>
            <a:xfrm>
              <a:off x="1047749" y="5480589"/>
              <a:ext cx="3714750" cy="1143000"/>
            </a:xfrm>
            <a:custGeom>
              <a:avLst/>
              <a:gdLst/>
              <a:ahLst/>
              <a:cxnLst/>
              <a:rect l="l" t="t" r="r" b="b"/>
              <a:pathLst>
                <a:path w="3714750" h="1143000">
                  <a:moveTo>
                    <a:pt x="0" y="1142999"/>
                  </a:moveTo>
                  <a:lnTo>
                    <a:pt x="3714749" y="1142999"/>
                  </a:lnTo>
                </a:path>
                <a:path w="3714750" h="1143000">
                  <a:moveTo>
                    <a:pt x="0" y="571499"/>
                  </a:moveTo>
                  <a:lnTo>
                    <a:pt x="3714749" y="571499"/>
                  </a:lnTo>
                </a:path>
                <a:path w="3714750" h="1143000">
                  <a:moveTo>
                    <a:pt x="0" y="0"/>
                  </a:moveTo>
                  <a:lnTo>
                    <a:pt x="3714749" y="0"/>
                  </a:lnTo>
                </a:path>
              </a:pathLst>
            </a:custGeom>
            <a:ln w="7429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047749" y="6624637"/>
              <a:ext cx="3714750" cy="0"/>
            </a:xfrm>
            <a:custGeom>
              <a:avLst/>
              <a:gdLst/>
              <a:ahLst/>
              <a:cxnLst/>
              <a:rect l="l" t="t" r="r" b="b"/>
              <a:pathLst>
                <a:path w="3714750" h="0">
                  <a:moveTo>
                    <a:pt x="0" y="0"/>
                  </a:moveTo>
                  <a:lnTo>
                    <a:pt x="3714749" y="0"/>
                  </a:lnTo>
                </a:path>
              </a:pathLst>
            </a:custGeom>
            <a:ln w="9524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084288" y="6608444"/>
              <a:ext cx="3654425" cy="11430"/>
            </a:xfrm>
            <a:custGeom>
              <a:avLst/>
              <a:gdLst/>
              <a:ahLst/>
              <a:cxnLst/>
              <a:rect l="l" t="t" r="r" b="b"/>
              <a:pathLst>
                <a:path w="3654425" h="11429">
                  <a:moveTo>
                    <a:pt x="0" y="11429"/>
                  </a:moveTo>
                  <a:lnTo>
                    <a:pt x="608975" y="11429"/>
                  </a:lnTo>
                  <a:lnTo>
                    <a:pt x="1217950" y="5714"/>
                  </a:lnTo>
                  <a:lnTo>
                    <a:pt x="1826926" y="11429"/>
                  </a:lnTo>
                  <a:lnTo>
                    <a:pt x="2435901" y="11429"/>
                  </a:lnTo>
                  <a:lnTo>
                    <a:pt x="3044876" y="0"/>
                  </a:lnTo>
                  <a:lnTo>
                    <a:pt x="3653852" y="11429"/>
                  </a:lnTo>
                </a:path>
              </a:pathLst>
            </a:custGeom>
            <a:ln w="28574">
              <a:solidFill>
                <a:srgbClr val="0094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084288" y="5351144"/>
              <a:ext cx="3654425" cy="1211580"/>
            </a:xfrm>
            <a:custGeom>
              <a:avLst/>
              <a:gdLst/>
              <a:ahLst/>
              <a:cxnLst/>
              <a:rect l="l" t="t" r="r" b="b"/>
              <a:pathLst>
                <a:path w="3654425" h="1211579">
                  <a:moveTo>
                    <a:pt x="0" y="1051559"/>
                  </a:moveTo>
                  <a:lnTo>
                    <a:pt x="608975" y="1211579"/>
                  </a:lnTo>
                  <a:lnTo>
                    <a:pt x="1217950" y="1057274"/>
                  </a:lnTo>
                  <a:lnTo>
                    <a:pt x="1826926" y="1142999"/>
                  </a:lnTo>
                  <a:lnTo>
                    <a:pt x="2435901" y="1188720"/>
                  </a:lnTo>
                  <a:lnTo>
                    <a:pt x="3044876" y="0"/>
                  </a:lnTo>
                  <a:lnTo>
                    <a:pt x="3653852" y="1148714"/>
                  </a:lnTo>
                </a:path>
              </a:pathLst>
            </a:custGeom>
            <a:ln w="28574">
              <a:solidFill>
                <a:srgbClr val="FFBC4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513383" y="5513787"/>
            <a:ext cx="273050" cy="497840"/>
          </a:xfrm>
          <a:prstGeom prst="rect">
            <a:avLst/>
          </a:prstGeom>
        </p:spPr>
        <p:txBody>
          <a:bodyPr wrap="square" lIns="0" tIns="698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900" spc="-10">
                <a:solidFill>
                  <a:srgbClr val="202020"/>
                </a:solidFill>
                <a:latin typeface="Helvetica Neue"/>
                <a:cs typeface="Trebuchet MS"/>
              </a:rPr>
              <a:t>Mentions</a:t>
            </a:r>
            <a:endParaRPr sz="900">
              <a:latin typeface="Trebuchet MS"/>
              <a:cs typeface="Trebuchet MS"/>
            </a:endParaRPr>
          </a:p>
        </p:txBody>
      </p:sp>
      <p:pic>
        <p:nvPicPr>
          <p:cNvPr id="21" name="object 2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43025" y="7124698"/>
            <a:ext cx="76203" cy="76201"/>
          </a:xfrm>
          <a:prstGeom prst="rect">
            <a:avLst/>
          </a:prstGeom>
        </p:spPr>
      </p:pic>
      <p:sp>
        <p:nvSpPr>
          <p:cNvPr id="22" name="object 22" descr=""/>
          <p:cNvSpPr txBox="1"/>
          <p:nvPr/>
        </p:nvSpPr>
        <p:spPr>
          <a:xfrm>
            <a:off x="1463674" y="7064375"/>
            <a:ext cx="129286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40" b="1">
                <a:solidFill>
                  <a:srgbClr val="202020"/>
                </a:solidFill>
                <a:latin typeface="Helvetica Neue"/>
                <a:cs typeface="Tahoma"/>
              </a:rPr>
              <a:t>National</a:t>
            </a:r>
            <a:r>
              <a:rPr dirty="0" sz="1050" spc="-20" b="1">
                <a:solidFill>
                  <a:srgbClr val="202020"/>
                </a:solidFill>
                <a:latin typeface="Helvetica Neue"/>
                <a:cs typeface="Tahoma"/>
              </a:rPr>
              <a:t> </a:t>
            </a:r>
            <a:r>
              <a:rPr dirty="0" sz="1050" spc="-45" b="1">
                <a:solidFill>
                  <a:srgbClr val="202020"/>
                </a:solidFill>
                <a:latin typeface="Helvetica Neue"/>
                <a:cs typeface="Tahoma"/>
              </a:rPr>
              <a:t>Irrigators</a:t>
            </a:r>
            <a:endParaRPr sz="1050">
              <a:latin typeface="Tahoma"/>
              <a:cs typeface="Tahoma"/>
            </a:endParaRPr>
          </a:p>
        </p:txBody>
      </p:sp>
      <p:pic>
        <p:nvPicPr>
          <p:cNvPr id="23" name="object 23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24139" y="7124698"/>
            <a:ext cx="76203" cy="76201"/>
          </a:xfrm>
          <a:prstGeom prst="rect">
            <a:avLst/>
          </a:prstGeom>
        </p:spPr>
      </p:pic>
      <p:sp>
        <p:nvSpPr>
          <p:cNvPr id="24" name="object 24" descr=""/>
          <p:cNvSpPr txBox="1"/>
          <p:nvPr/>
        </p:nvSpPr>
        <p:spPr>
          <a:xfrm>
            <a:off x="2944789" y="7064375"/>
            <a:ext cx="114236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70" b="1">
                <a:solidFill>
                  <a:srgbClr val="202020"/>
                </a:solidFill>
                <a:latin typeface="Helvetica Neue"/>
                <a:cs typeface="Tahoma"/>
              </a:rPr>
              <a:t>Industry</a:t>
            </a:r>
            <a:r>
              <a:rPr dirty="0" sz="1050" b="1">
                <a:solidFill>
                  <a:srgbClr val="202020"/>
                </a:solidFill>
                <a:latin typeface="Helvetica Neue"/>
                <a:cs typeface="Tahoma"/>
              </a:rPr>
              <a:t> - </a:t>
            </a:r>
            <a:r>
              <a:rPr dirty="0" sz="1050" spc="-20" b="1">
                <a:solidFill>
                  <a:srgbClr val="202020"/>
                </a:solidFill>
                <a:latin typeface="Helvetica Neue"/>
                <a:cs typeface="Tahoma"/>
              </a:rPr>
              <a:t>News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890389" y="6702425"/>
            <a:ext cx="5022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202020"/>
                </a:solidFill>
                <a:latin typeface="Helvetica Neue"/>
                <a:cs typeface="Trebuchet MS"/>
              </a:rPr>
              <a:t>Dec</a:t>
            </a:r>
            <a:r>
              <a:rPr dirty="0" sz="900" spc="8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dirty="0" sz="900" spc="-25">
                <a:solidFill>
                  <a:srgbClr val="202020"/>
                </a:solidFill>
                <a:latin typeface="Helvetica Neue"/>
                <a:cs typeface="Trebuchet MS"/>
              </a:rPr>
              <a:t>13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499393" y="6702425"/>
            <a:ext cx="5022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202020"/>
                </a:solidFill>
                <a:latin typeface="Helvetica Neue"/>
                <a:cs typeface="Trebuchet MS"/>
              </a:rPr>
              <a:t>Dec</a:t>
            </a:r>
            <a:r>
              <a:rPr dirty="0" sz="900" spc="8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dirty="0" sz="900" spc="-25">
                <a:solidFill>
                  <a:srgbClr val="202020"/>
                </a:solidFill>
                <a:latin typeface="Helvetica Neue"/>
                <a:cs typeface="Trebuchet MS"/>
              </a:rPr>
              <a:t>14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2108398" y="6702425"/>
            <a:ext cx="11112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1030" algn="l"/>
              </a:tabLst>
            </a:pPr>
            <a:r>
              <a:rPr dirty="0" sz="900">
                <a:solidFill>
                  <a:srgbClr val="202020"/>
                </a:solidFill>
                <a:latin typeface="Helvetica Neue"/>
                <a:cs typeface="Trebuchet MS"/>
              </a:rPr>
              <a:t>Dec</a:t>
            </a:r>
            <a:r>
              <a:rPr dirty="0" sz="900" spc="8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dirty="0" sz="900" spc="-25">
                <a:solidFill>
                  <a:srgbClr val="202020"/>
                </a:solidFill>
                <a:latin typeface="Helvetica Neue"/>
                <a:cs typeface="Trebuchet MS"/>
              </a:rPr>
              <a:t>15</a:t>
            </a:r>
            <a:r>
              <a:rPr dirty="0" sz="900">
                <a:solidFill>
                  <a:srgbClr val="202020"/>
                </a:solidFill>
                <a:latin typeface="Helvetica Neue"/>
                <a:cs typeface="Trebuchet MS"/>
              </a:rPr>
              <a:t>	Dec</a:t>
            </a:r>
            <a:r>
              <a:rPr dirty="0" sz="900" spc="8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dirty="0" sz="900" spc="-25">
                <a:solidFill>
                  <a:srgbClr val="202020"/>
                </a:solidFill>
                <a:latin typeface="Helvetica Neue"/>
                <a:cs typeface="Trebuchet MS"/>
              </a:rPr>
              <a:t>16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3326258" y="6702425"/>
            <a:ext cx="5022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202020"/>
                </a:solidFill>
                <a:latin typeface="Helvetica Neue"/>
                <a:cs typeface="Trebuchet MS"/>
              </a:rPr>
              <a:t>Dec</a:t>
            </a:r>
            <a:r>
              <a:rPr dirty="0" sz="900" spc="8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dirty="0" sz="900" spc="-25">
                <a:solidFill>
                  <a:srgbClr val="202020"/>
                </a:solidFill>
                <a:latin typeface="Helvetica Neue"/>
                <a:cs typeface="Trebuchet MS"/>
              </a:rPr>
              <a:t>17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3935263" y="6702425"/>
            <a:ext cx="93789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3720" algn="l"/>
              </a:tabLst>
            </a:pPr>
            <a:r>
              <a:rPr dirty="0" sz="900">
                <a:solidFill>
                  <a:srgbClr val="202020"/>
                </a:solidFill>
                <a:latin typeface="Helvetica Neue"/>
                <a:cs typeface="Trebuchet MS"/>
              </a:rPr>
              <a:t>Dec</a:t>
            </a:r>
            <a:r>
              <a:rPr dirty="0" sz="900" spc="8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dirty="0" sz="900" spc="-25">
                <a:solidFill>
                  <a:srgbClr val="202020"/>
                </a:solidFill>
                <a:latin typeface="Helvetica Neue"/>
                <a:cs typeface="Trebuchet MS"/>
              </a:rPr>
              <a:t>18</a:t>
            </a:r>
            <a:r>
              <a:rPr dirty="0" sz="900">
                <a:solidFill>
                  <a:srgbClr val="202020"/>
                </a:solidFill>
                <a:latin typeface="Helvetica Neue"/>
                <a:cs typeface="Trebuchet MS"/>
              </a:rPr>
              <a:t>	</a:t>
            </a:r>
            <a:r>
              <a:rPr dirty="0" sz="900" spc="75">
                <a:solidFill>
                  <a:srgbClr val="202020"/>
                </a:solidFill>
                <a:latin typeface="Helvetica Neue"/>
                <a:cs typeface="Trebuchet MS"/>
              </a:rPr>
              <a:t>De…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758527" y="5968999"/>
            <a:ext cx="3308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202020"/>
                </a:solidFill>
                <a:latin typeface="Helvetica Neue"/>
                <a:cs typeface="Trebuchet MS"/>
              </a:rPr>
              <a:t>100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758527" y="5397500"/>
            <a:ext cx="3308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202020"/>
                </a:solidFill>
                <a:latin typeface="Helvetica Neue"/>
                <a:cs typeface="Trebuchet MS"/>
              </a:rPr>
              <a:t>200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758527" y="4826000"/>
            <a:ext cx="3308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202020"/>
                </a:solidFill>
                <a:latin typeface="Helvetica Neue"/>
                <a:cs typeface="Trebuchet MS"/>
              </a:rPr>
              <a:t>300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3" name="object 33" descr=""/>
          <p:cNvSpPr/>
          <p:nvPr/>
        </p:nvSpPr>
        <p:spPr>
          <a:xfrm>
            <a:off x="5253036" y="4024312"/>
            <a:ext cx="4857750" cy="3505200"/>
          </a:xfrm>
          <a:custGeom>
            <a:avLst/>
            <a:gdLst/>
            <a:ahLst/>
            <a:cxnLst/>
            <a:rect l="l" t="t" r="r" b="b"/>
            <a:pathLst>
              <a:path w="4743450" h="3505200">
                <a:moveTo>
                  <a:pt x="0" y="3471862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3"/>
                </a:lnTo>
                <a:lnTo>
                  <a:pt x="2537" y="20579"/>
                </a:lnTo>
                <a:lnTo>
                  <a:pt x="4229" y="16495"/>
                </a:lnTo>
                <a:lnTo>
                  <a:pt x="6638" y="12889"/>
                </a:lnTo>
                <a:lnTo>
                  <a:pt x="9764" y="9764"/>
                </a:lnTo>
                <a:lnTo>
                  <a:pt x="12890" y="6638"/>
                </a:lnTo>
                <a:lnTo>
                  <a:pt x="16495" y="4229"/>
                </a:lnTo>
                <a:lnTo>
                  <a:pt x="20579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8" y="0"/>
                </a:lnTo>
                <a:lnTo>
                  <a:pt x="4710112" y="0"/>
                </a:lnTo>
                <a:lnTo>
                  <a:pt x="4714533" y="0"/>
                </a:lnTo>
                <a:lnTo>
                  <a:pt x="4718785" y="845"/>
                </a:lnTo>
                <a:lnTo>
                  <a:pt x="4743450" y="33337"/>
                </a:lnTo>
                <a:lnTo>
                  <a:pt x="4743450" y="3471862"/>
                </a:lnTo>
                <a:lnTo>
                  <a:pt x="4718785" y="3504352"/>
                </a:lnTo>
                <a:lnTo>
                  <a:pt x="4710112" y="3505199"/>
                </a:lnTo>
                <a:lnTo>
                  <a:pt x="33338" y="3505199"/>
                </a:lnTo>
                <a:lnTo>
                  <a:pt x="9764" y="3495434"/>
                </a:lnTo>
                <a:lnTo>
                  <a:pt x="6638" y="3492308"/>
                </a:lnTo>
                <a:lnTo>
                  <a:pt x="4229" y="3488703"/>
                </a:lnTo>
                <a:lnTo>
                  <a:pt x="2537" y="3484618"/>
                </a:lnTo>
                <a:lnTo>
                  <a:pt x="845" y="3480534"/>
                </a:lnTo>
                <a:lnTo>
                  <a:pt x="0" y="3476282"/>
                </a:lnTo>
                <a:lnTo>
                  <a:pt x="0" y="3471862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 txBox="1"/>
          <p:nvPr/>
        </p:nvSpPr>
        <p:spPr>
          <a:xfrm>
            <a:off x="5359251" y="4127409"/>
            <a:ext cx="2333625" cy="44640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1200" spc="-30" b="1">
                <a:latin typeface="Helvetica Neue"/>
                <a:cs typeface="Tahoma"/>
              </a:rPr>
              <a:t>Share</a:t>
            </a:r>
            <a:r>
              <a:rPr dirty="0" sz="1200" spc="-60" b="1">
                <a:latin typeface="Helvetica Neue"/>
                <a:cs typeface="Tahoma"/>
              </a:rPr>
              <a:t> </a:t>
            </a:r>
            <a:r>
              <a:rPr dirty="0" sz="1200" spc="-10" b="1">
                <a:latin typeface="Helvetica Neue"/>
                <a:cs typeface="Tahoma"/>
              </a:rPr>
              <a:t>of</a:t>
            </a:r>
            <a:r>
              <a:rPr dirty="0" sz="1200" spc="-75" b="1">
                <a:latin typeface="Helvetica Neue"/>
                <a:cs typeface="Tahoma"/>
              </a:rPr>
              <a:t> </a:t>
            </a:r>
            <a:r>
              <a:rPr dirty="0" sz="1200" spc="-25" b="1">
                <a:latin typeface="Helvetica Neue"/>
                <a:cs typeface="Tahoma"/>
              </a:rPr>
              <a:t>Voice</a:t>
            </a:r>
            <a:r>
              <a:rPr dirty="0" sz="1200" spc="-60" b="1">
                <a:latin typeface="Helvetica Neue"/>
                <a:cs typeface="Tahoma"/>
              </a:rPr>
              <a:t> </a:t>
            </a:r>
            <a:r>
              <a:rPr dirty="0" sz="1200" spc="-35" b="1">
                <a:latin typeface="Helvetica Neue"/>
                <a:cs typeface="Tahoma"/>
              </a:rPr>
              <a:t>by</a:t>
            </a:r>
            <a:r>
              <a:rPr dirty="0" sz="1200" spc="-55" b="1">
                <a:latin typeface="Helvetica Neue"/>
                <a:cs typeface="Tahoma"/>
              </a:rPr>
              <a:t> </a:t>
            </a:r>
            <a:r>
              <a:rPr dirty="0" sz="1200" spc="-10" b="1">
                <a:latin typeface="Helvetica Neue"/>
                <a:cs typeface="Tahoma"/>
              </a:rPr>
              <a:t>Source</a:t>
            </a:r>
            <a:r>
              <a:rPr dirty="0" sz="1200" spc="-60" b="1">
                <a:latin typeface="Helvetica Neue"/>
                <a:cs typeface="Tahoma"/>
              </a:rPr>
              <a:t> </a:t>
            </a:r>
            <a:r>
              <a:rPr dirty="0" sz="1200" spc="-35" b="1">
                <a:latin typeface="Helvetica Neue"/>
                <a:cs typeface="Tahoma"/>
              </a:rPr>
              <a:t>Type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50">
                <a:latin typeface="Helvetica Neue"/>
                <a:cs typeface="Trebuchet MS"/>
              </a:rPr>
              <a:t>Dec</a:t>
            </a:r>
            <a:r>
              <a:rPr dirty="0" sz="1050" spc="5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13</a:t>
            </a:r>
            <a:r>
              <a:rPr dirty="0" sz="1050" spc="5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-</a:t>
            </a:r>
            <a:r>
              <a:rPr dirty="0" sz="1050" spc="5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Dec</a:t>
            </a:r>
            <a:r>
              <a:rPr dirty="0" sz="1050" spc="50">
                <a:latin typeface="Helvetica Neue"/>
                <a:cs typeface="Trebuchet MS"/>
              </a:rPr>
              <a:t> </a:t>
            </a:r>
            <a:r>
              <a:rPr dirty="0" sz="1050" spc="-25">
                <a:latin typeface="Helvetica Neue"/>
                <a:cs typeface="Trebuchet MS"/>
              </a:rPr>
              <a:t>19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35" name="object 35" descr=""/>
          <p:cNvGrpSpPr/>
          <p:nvPr/>
        </p:nvGrpSpPr>
        <p:grpSpPr>
          <a:xfrm>
            <a:off x="6086474" y="4897945"/>
            <a:ext cx="3600450" cy="1731645"/>
            <a:chOff x="6086474" y="4897945"/>
            <a:chExt cx="3600450" cy="1731645"/>
          </a:xfrm>
        </p:grpSpPr>
        <p:sp>
          <p:nvSpPr>
            <p:cNvPr id="36" name="object 36" descr=""/>
            <p:cNvSpPr/>
            <p:nvPr/>
          </p:nvSpPr>
          <p:spPr>
            <a:xfrm>
              <a:off x="6086474" y="6623589"/>
              <a:ext cx="3600450" cy="0"/>
            </a:xfrm>
            <a:custGeom>
              <a:avLst/>
              <a:gdLst/>
              <a:ahLst/>
              <a:cxnLst/>
              <a:rect l="l" t="t" r="r" b="b"/>
              <a:pathLst>
                <a:path w="3600450" h="0">
                  <a:moveTo>
                    <a:pt x="0" y="0"/>
                  </a:moveTo>
                  <a:lnTo>
                    <a:pt x="3600449" y="0"/>
                  </a:lnTo>
                </a:path>
              </a:pathLst>
            </a:custGeom>
            <a:ln w="7429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6086474" y="5766339"/>
              <a:ext cx="3600450" cy="0"/>
            </a:xfrm>
            <a:custGeom>
              <a:avLst/>
              <a:gdLst/>
              <a:ahLst/>
              <a:cxnLst/>
              <a:rect l="l" t="t" r="r" b="b"/>
              <a:pathLst>
                <a:path w="3600450" h="0">
                  <a:moveTo>
                    <a:pt x="0" y="0"/>
                  </a:moveTo>
                  <a:lnTo>
                    <a:pt x="309562" y="0"/>
                  </a:lnTo>
                </a:path>
                <a:path w="3600450" h="0">
                  <a:moveTo>
                    <a:pt x="890587" y="0"/>
                  </a:moveTo>
                  <a:lnTo>
                    <a:pt x="1509712" y="0"/>
                  </a:lnTo>
                </a:path>
                <a:path w="3600450" h="0">
                  <a:moveTo>
                    <a:pt x="2090737" y="0"/>
                  </a:moveTo>
                  <a:lnTo>
                    <a:pt x="2709862" y="0"/>
                  </a:lnTo>
                </a:path>
                <a:path w="3600450" h="0">
                  <a:moveTo>
                    <a:pt x="3290887" y="0"/>
                  </a:moveTo>
                  <a:lnTo>
                    <a:pt x="3600449" y="0"/>
                  </a:lnTo>
                </a:path>
              </a:pathLst>
            </a:custGeom>
            <a:ln w="7429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6086474" y="4901659"/>
              <a:ext cx="3600450" cy="0"/>
            </a:xfrm>
            <a:custGeom>
              <a:avLst/>
              <a:gdLst/>
              <a:ahLst/>
              <a:cxnLst/>
              <a:rect l="l" t="t" r="r" b="b"/>
              <a:pathLst>
                <a:path w="3600450" h="0">
                  <a:moveTo>
                    <a:pt x="0" y="0"/>
                  </a:moveTo>
                  <a:lnTo>
                    <a:pt x="3600449" y="0"/>
                  </a:lnTo>
                </a:path>
              </a:pathLst>
            </a:custGeom>
            <a:ln w="7429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6086474" y="6624637"/>
              <a:ext cx="3600450" cy="0"/>
            </a:xfrm>
            <a:custGeom>
              <a:avLst/>
              <a:gdLst/>
              <a:ahLst/>
              <a:cxnLst/>
              <a:rect l="l" t="t" r="r" b="b"/>
              <a:pathLst>
                <a:path w="3600450" h="0">
                  <a:moveTo>
                    <a:pt x="0" y="0"/>
                  </a:moveTo>
                  <a:lnTo>
                    <a:pt x="3600449" y="0"/>
                  </a:lnTo>
                </a:path>
              </a:pathLst>
            </a:custGeom>
            <a:ln w="9524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6396037" y="4905374"/>
              <a:ext cx="581025" cy="347980"/>
            </a:xfrm>
            <a:custGeom>
              <a:avLst/>
              <a:gdLst/>
              <a:ahLst/>
              <a:cxnLst/>
              <a:rect l="l" t="t" r="r" b="b"/>
              <a:pathLst>
                <a:path w="581025" h="347979">
                  <a:moveTo>
                    <a:pt x="581012" y="2540"/>
                  </a:moveTo>
                  <a:lnTo>
                    <a:pt x="580644" y="2540"/>
                  </a:lnTo>
                  <a:lnTo>
                    <a:pt x="580644" y="0"/>
                  </a:lnTo>
                  <a:lnTo>
                    <a:pt x="368" y="0"/>
                  </a:lnTo>
                  <a:lnTo>
                    <a:pt x="368" y="2540"/>
                  </a:lnTo>
                  <a:lnTo>
                    <a:pt x="0" y="2540"/>
                  </a:lnTo>
                  <a:lnTo>
                    <a:pt x="0" y="347980"/>
                  </a:lnTo>
                  <a:lnTo>
                    <a:pt x="581012" y="347980"/>
                  </a:lnTo>
                  <a:lnTo>
                    <a:pt x="581012" y="2540"/>
                  </a:lnTo>
                  <a:close/>
                </a:path>
              </a:pathLst>
            </a:custGeom>
            <a:solidFill>
              <a:srgbClr val="0094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7596175" y="4905374"/>
              <a:ext cx="581025" cy="13970"/>
            </a:xfrm>
            <a:custGeom>
              <a:avLst/>
              <a:gdLst/>
              <a:ahLst/>
              <a:cxnLst/>
              <a:rect l="l" t="t" r="r" b="b"/>
              <a:pathLst>
                <a:path w="581025" h="13970">
                  <a:moveTo>
                    <a:pt x="581025" y="2540"/>
                  </a:moveTo>
                  <a:lnTo>
                    <a:pt x="580656" y="2540"/>
                  </a:lnTo>
                  <a:lnTo>
                    <a:pt x="580656" y="0"/>
                  </a:lnTo>
                  <a:lnTo>
                    <a:pt x="381" y="0"/>
                  </a:lnTo>
                  <a:lnTo>
                    <a:pt x="381" y="2540"/>
                  </a:lnTo>
                  <a:lnTo>
                    <a:pt x="0" y="2540"/>
                  </a:lnTo>
                  <a:lnTo>
                    <a:pt x="0" y="13970"/>
                  </a:lnTo>
                  <a:lnTo>
                    <a:pt x="581025" y="13970"/>
                  </a:lnTo>
                  <a:lnTo>
                    <a:pt x="581025" y="2540"/>
                  </a:lnTo>
                  <a:close/>
                </a:path>
              </a:pathLst>
            </a:custGeom>
            <a:solidFill>
              <a:srgbClr val="0094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6396037" y="5253037"/>
              <a:ext cx="581025" cy="1367155"/>
            </a:xfrm>
            <a:custGeom>
              <a:avLst/>
              <a:gdLst/>
              <a:ahLst/>
              <a:cxnLst/>
              <a:rect l="l" t="t" r="r" b="b"/>
              <a:pathLst>
                <a:path w="581025" h="1367154">
                  <a:moveTo>
                    <a:pt x="581024" y="1366837"/>
                  </a:moveTo>
                  <a:lnTo>
                    <a:pt x="0" y="1366837"/>
                  </a:lnTo>
                  <a:lnTo>
                    <a:pt x="0" y="0"/>
                  </a:lnTo>
                  <a:lnTo>
                    <a:pt x="581024" y="0"/>
                  </a:lnTo>
                  <a:lnTo>
                    <a:pt x="581024" y="1366837"/>
                  </a:lnTo>
                  <a:close/>
                </a:path>
              </a:pathLst>
            </a:custGeom>
            <a:solidFill>
              <a:srgbClr val="FFBC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6396037" y="5253037"/>
              <a:ext cx="581025" cy="1367155"/>
            </a:xfrm>
            <a:custGeom>
              <a:avLst/>
              <a:gdLst/>
              <a:ahLst/>
              <a:cxnLst/>
              <a:rect l="l" t="t" r="r" b="b"/>
              <a:pathLst>
                <a:path w="581025" h="1367154">
                  <a:moveTo>
                    <a:pt x="0" y="1366837"/>
                  </a:moveTo>
                  <a:lnTo>
                    <a:pt x="0" y="0"/>
                  </a:lnTo>
                  <a:lnTo>
                    <a:pt x="581024" y="0"/>
                  </a:lnTo>
                  <a:lnTo>
                    <a:pt x="581024" y="1366837"/>
                  </a:lnTo>
                </a:path>
              </a:pathLst>
            </a:custGeom>
            <a:ln w="47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7596175" y="4905374"/>
              <a:ext cx="1781175" cy="1714500"/>
            </a:xfrm>
            <a:custGeom>
              <a:avLst/>
              <a:gdLst/>
              <a:ahLst/>
              <a:cxnLst/>
              <a:rect l="l" t="t" r="r" b="b"/>
              <a:pathLst>
                <a:path w="1781175" h="1714500">
                  <a:moveTo>
                    <a:pt x="581025" y="14287"/>
                  </a:moveTo>
                  <a:lnTo>
                    <a:pt x="0" y="14287"/>
                  </a:lnTo>
                  <a:lnTo>
                    <a:pt x="0" y="1714500"/>
                  </a:lnTo>
                  <a:lnTo>
                    <a:pt x="581025" y="1714500"/>
                  </a:lnTo>
                  <a:lnTo>
                    <a:pt x="581025" y="14287"/>
                  </a:lnTo>
                  <a:close/>
                </a:path>
                <a:path w="1781175" h="1714500">
                  <a:moveTo>
                    <a:pt x="1781175" y="2540"/>
                  </a:moveTo>
                  <a:lnTo>
                    <a:pt x="1780806" y="2540"/>
                  </a:lnTo>
                  <a:lnTo>
                    <a:pt x="1780806" y="0"/>
                  </a:lnTo>
                  <a:lnTo>
                    <a:pt x="1200531" y="0"/>
                  </a:lnTo>
                  <a:lnTo>
                    <a:pt x="1200531" y="2540"/>
                  </a:lnTo>
                  <a:lnTo>
                    <a:pt x="1200150" y="2540"/>
                  </a:lnTo>
                  <a:lnTo>
                    <a:pt x="1200150" y="1714500"/>
                  </a:lnTo>
                  <a:lnTo>
                    <a:pt x="1781175" y="1714500"/>
                  </a:lnTo>
                  <a:lnTo>
                    <a:pt x="1781175" y="2540"/>
                  </a:lnTo>
                  <a:close/>
                </a:path>
              </a:pathLst>
            </a:custGeom>
            <a:solidFill>
              <a:srgbClr val="FFBC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8796337" y="4905374"/>
              <a:ext cx="581025" cy="1714500"/>
            </a:xfrm>
            <a:custGeom>
              <a:avLst/>
              <a:gdLst/>
              <a:ahLst/>
              <a:cxnLst/>
              <a:rect l="l" t="t" r="r" b="b"/>
              <a:pathLst>
                <a:path w="581025" h="1714500">
                  <a:moveTo>
                    <a:pt x="580094" y="0"/>
                  </a:moveTo>
                  <a:lnTo>
                    <a:pt x="581024" y="2132"/>
                  </a:lnTo>
                  <a:lnTo>
                    <a:pt x="581024" y="4762"/>
                  </a:lnTo>
                  <a:lnTo>
                    <a:pt x="581024" y="1714499"/>
                  </a:lnTo>
                </a:path>
                <a:path w="581025" h="1714500">
                  <a:moveTo>
                    <a:pt x="0" y="1714499"/>
                  </a:moveTo>
                  <a:lnTo>
                    <a:pt x="0" y="4762"/>
                  </a:lnTo>
                  <a:lnTo>
                    <a:pt x="0" y="2132"/>
                  </a:lnTo>
                  <a:lnTo>
                    <a:pt x="929" y="0"/>
                  </a:lnTo>
                </a:path>
              </a:pathLst>
            </a:custGeom>
            <a:ln w="47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 descr=""/>
          <p:cNvSpPr txBox="1"/>
          <p:nvPr/>
        </p:nvSpPr>
        <p:spPr>
          <a:xfrm>
            <a:off x="5478888" y="5513789"/>
            <a:ext cx="273050" cy="497840"/>
          </a:xfrm>
          <a:prstGeom prst="rect">
            <a:avLst/>
          </a:prstGeom>
        </p:spPr>
        <p:txBody>
          <a:bodyPr wrap="square" lIns="0" tIns="698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900" spc="-10">
                <a:solidFill>
                  <a:srgbClr val="202020"/>
                </a:solidFill>
                <a:latin typeface="Helvetica Neue"/>
                <a:cs typeface="Trebuchet MS"/>
              </a:rPr>
              <a:t>Mentions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6388099" y="7064375"/>
            <a:ext cx="129286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40" b="1">
                <a:solidFill>
                  <a:srgbClr val="202020"/>
                </a:solidFill>
                <a:latin typeface="Helvetica Neue"/>
                <a:cs typeface="Tahoma"/>
              </a:rPr>
              <a:t>National</a:t>
            </a:r>
            <a:r>
              <a:rPr dirty="0" sz="1050" spc="-20" b="1">
                <a:solidFill>
                  <a:srgbClr val="202020"/>
                </a:solidFill>
                <a:latin typeface="Helvetica Neue"/>
                <a:cs typeface="Tahoma"/>
              </a:rPr>
              <a:t> </a:t>
            </a:r>
            <a:r>
              <a:rPr dirty="0" sz="1050" spc="-45" b="1">
                <a:solidFill>
                  <a:srgbClr val="202020"/>
                </a:solidFill>
                <a:latin typeface="Helvetica Neue"/>
                <a:cs typeface="Tahoma"/>
              </a:rPr>
              <a:t>Irrigators</a:t>
            </a:r>
            <a:endParaRPr sz="1050">
              <a:latin typeface="Tahoma"/>
              <a:cs typeface="Tahoma"/>
            </a:endParaRPr>
          </a:p>
        </p:txBody>
      </p:sp>
      <p:pic>
        <p:nvPicPr>
          <p:cNvPr id="48" name="object 4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67449" y="7105650"/>
            <a:ext cx="76199" cy="76199"/>
          </a:xfrm>
          <a:prstGeom prst="rect">
            <a:avLst/>
          </a:prstGeom>
        </p:spPr>
      </p:pic>
      <p:sp>
        <p:nvSpPr>
          <p:cNvPr id="49" name="object 49" descr=""/>
          <p:cNvSpPr txBox="1"/>
          <p:nvPr/>
        </p:nvSpPr>
        <p:spPr>
          <a:xfrm>
            <a:off x="7869214" y="7064375"/>
            <a:ext cx="114236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70" b="1">
                <a:solidFill>
                  <a:srgbClr val="202020"/>
                </a:solidFill>
                <a:latin typeface="Helvetica Neue"/>
                <a:cs typeface="Tahoma"/>
              </a:rPr>
              <a:t>Industry</a:t>
            </a:r>
            <a:r>
              <a:rPr dirty="0" sz="1050" b="1">
                <a:solidFill>
                  <a:srgbClr val="202020"/>
                </a:solidFill>
                <a:latin typeface="Helvetica Neue"/>
                <a:cs typeface="Tahoma"/>
              </a:rPr>
              <a:t> - </a:t>
            </a:r>
            <a:r>
              <a:rPr dirty="0" sz="1050" spc="-20" b="1">
                <a:solidFill>
                  <a:srgbClr val="202020"/>
                </a:solidFill>
                <a:latin typeface="Helvetica Neue"/>
                <a:cs typeface="Tahoma"/>
              </a:rPr>
              <a:t>News</a:t>
            </a:r>
            <a:endParaRPr sz="1050">
              <a:latin typeface="Tahoma"/>
              <a:cs typeface="Tahoma"/>
            </a:endParaRPr>
          </a:p>
        </p:txBody>
      </p:sp>
      <p:pic>
        <p:nvPicPr>
          <p:cNvPr id="50" name="object 5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748564" y="7105650"/>
            <a:ext cx="76199" cy="76199"/>
          </a:xfrm>
          <a:prstGeom prst="rect">
            <a:avLst/>
          </a:prstGeom>
        </p:spPr>
      </p:pic>
      <p:sp>
        <p:nvSpPr>
          <p:cNvPr id="51" name="object 51" descr=""/>
          <p:cNvSpPr txBox="1"/>
          <p:nvPr/>
        </p:nvSpPr>
        <p:spPr>
          <a:xfrm>
            <a:off x="6638875" y="6702425"/>
            <a:ext cx="2095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202020"/>
                </a:solidFill>
                <a:latin typeface="Helvetica Neue"/>
                <a:cs typeface="Trebuchet MS"/>
              </a:rPr>
              <a:t>X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7730083" y="6702425"/>
            <a:ext cx="4279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202020"/>
                </a:solidFill>
                <a:latin typeface="Helvetica Neue"/>
                <a:cs typeface="Trebuchet MS"/>
              </a:rPr>
              <a:t>News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8811617" y="6702425"/>
            <a:ext cx="66484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202020"/>
                </a:solidFill>
                <a:latin typeface="Helvetica Neue"/>
                <a:cs typeface="Trebuchet MS"/>
              </a:rPr>
              <a:t>Broadcast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5810051" y="6540500"/>
            <a:ext cx="3181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165">
                <a:solidFill>
                  <a:srgbClr val="202020"/>
                </a:solidFill>
                <a:latin typeface="Helvetica Neue"/>
                <a:cs typeface="Trebuchet MS"/>
              </a:rPr>
              <a:t>0%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5746501" y="5683250"/>
            <a:ext cx="3816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110">
                <a:solidFill>
                  <a:srgbClr val="202020"/>
                </a:solidFill>
                <a:latin typeface="Helvetica Neue"/>
                <a:cs typeface="Trebuchet MS"/>
              </a:rPr>
              <a:t>50%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5682951" y="4826000"/>
            <a:ext cx="4451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85">
                <a:solidFill>
                  <a:srgbClr val="202020"/>
                </a:solidFill>
                <a:latin typeface="Helvetica Neue"/>
                <a:cs typeface="Trebuchet MS"/>
              </a:rPr>
              <a:t>100%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7" name="object 57" descr=""/>
          <p:cNvSpPr/>
          <p:nvPr/>
        </p:nvSpPr>
        <p:spPr>
          <a:xfrm>
            <a:off x="10177460" y="4024312"/>
            <a:ext cx="4857750" cy="3505200"/>
          </a:xfrm>
          <a:custGeom>
            <a:avLst/>
            <a:gdLst/>
            <a:ahLst/>
            <a:cxnLst/>
            <a:rect l="l" t="t" r="r" b="b"/>
            <a:pathLst>
              <a:path w="4743450" h="3505200">
                <a:moveTo>
                  <a:pt x="1" y="3471862"/>
                </a:moveTo>
                <a:lnTo>
                  <a:pt x="1" y="33337"/>
                </a:lnTo>
                <a:lnTo>
                  <a:pt x="0" y="28916"/>
                </a:lnTo>
                <a:lnTo>
                  <a:pt x="845" y="24663"/>
                </a:lnTo>
                <a:lnTo>
                  <a:pt x="2537" y="20579"/>
                </a:lnTo>
                <a:lnTo>
                  <a:pt x="4228" y="16495"/>
                </a:lnTo>
                <a:lnTo>
                  <a:pt x="6637" y="12889"/>
                </a:lnTo>
                <a:lnTo>
                  <a:pt x="9764" y="9764"/>
                </a:lnTo>
                <a:lnTo>
                  <a:pt x="12889" y="6638"/>
                </a:lnTo>
                <a:lnTo>
                  <a:pt x="16495" y="4229"/>
                </a:lnTo>
                <a:lnTo>
                  <a:pt x="20580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8" y="0"/>
                </a:lnTo>
                <a:lnTo>
                  <a:pt x="4710113" y="0"/>
                </a:lnTo>
                <a:lnTo>
                  <a:pt x="4714532" y="0"/>
                </a:lnTo>
                <a:lnTo>
                  <a:pt x="4718784" y="845"/>
                </a:lnTo>
                <a:lnTo>
                  <a:pt x="4743450" y="33337"/>
                </a:lnTo>
                <a:lnTo>
                  <a:pt x="4743450" y="3471862"/>
                </a:lnTo>
                <a:lnTo>
                  <a:pt x="4722868" y="3502660"/>
                </a:lnTo>
                <a:lnTo>
                  <a:pt x="4718784" y="3504352"/>
                </a:lnTo>
                <a:lnTo>
                  <a:pt x="4714532" y="3505199"/>
                </a:lnTo>
                <a:lnTo>
                  <a:pt x="4710113" y="3505199"/>
                </a:lnTo>
                <a:lnTo>
                  <a:pt x="33338" y="3505199"/>
                </a:lnTo>
                <a:lnTo>
                  <a:pt x="9764" y="3495434"/>
                </a:lnTo>
                <a:lnTo>
                  <a:pt x="6637" y="3492308"/>
                </a:lnTo>
                <a:lnTo>
                  <a:pt x="4228" y="3488703"/>
                </a:lnTo>
                <a:lnTo>
                  <a:pt x="2537" y="3484618"/>
                </a:lnTo>
                <a:lnTo>
                  <a:pt x="845" y="3480534"/>
                </a:lnTo>
                <a:lnTo>
                  <a:pt x="0" y="3476282"/>
                </a:lnTo>
                <a:lnTo>
                  <a:pt x="1" y="3471862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 descr=""/>
          <p:cNvSpPr txBox="1"/>
          <p:nvPr/>
        </p:nvSpPr>
        <p:spPr>
          <a:xfrm>
            <a:off x="10283824" y="4127409"/>
            <a:ext cx="2741930" cy="44640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1200" spc="-60" b="1">
                <a:latin typeface="Helvetica Neue"/>
                <a:cs typeface="Tahoma"/>
              </a:rPr>
              <a:t>Top</a:t>
            </a:r>
            <a:r>
              <a:rPr dirty="0" sz="1200" spc="-30" b="1">
                <a:latin typeface="Helvetica Neue"/>
                <a:cs typeface="Tahoma"/>
              </a:rPr>
              <a:t> Publications</a:t>
            </a:r>
            <a:r>
              <a:rPr dirty="0" sz="1200" spc="-50" b="1">
                <a:latin typeface="Helvetica Neue"/>
                <a:cs typeface="Tahoma"/>
              </a:rPr>
              <a:t> </a:t>
            </a:r>
            <a:r>
              <a:rPr dirty="0" sz="1200" spc="-20" b="1">
                <a:latin typeface="Helvetica Neue"/>
                <a:cs typeface="Tahoma"/>
              </a:rPr>
              <a:t>and</a:t>
            </a:r>
            <a:r>
              <a:rPr dirty="0" sz="1200" spc="-35" b="1">
                <a:latin typeface="Helvetica Neue"/>
                <a:cs typeface="Tahoma"/>
              </a:rPr>
              <a:t> </a:t>
            </a:r>
            <a:r>
              <a:rPr dirty="0" sz="1200" spc="-30" b="1">
                <a:latin typeface="Helvetica Neue"/>
                <a:cs typeface="Tahoma"/>
              </a:rPr>
              <a:t>Share</a:t>
            </a:r>
            <a:r>
              <a:rPr dirty="0" sz="1200" spc="-40" b="1">
                <a:latin typeface="Helvetica Neue"/>
                <a:cs typeface="Tahoma"/>
              </a:rPr>
              <a:t> </a:t>
            </a:r>
            <a:r>
              <a:rPr dirty="0" sz="1200" spc="-10" b="1">
                <a:latin typeface="Helvetica Neue"/>
                <a:cs typeface="Tahoma"/>
              </a:rPr>
              <a:t>of</a:t>
            </a:r>
            <a:r>
              <a:rPr dirty="0" sz="1200" spc="-35" b="1">
                <a:latin typeface="Helvetica Neue"/>
                <a:cs typeface="Tahoma"/>
              </a:rPr>
              <a:t> </a:t>
            </a:r>
            <a:r>
              <a:rPr dirty="0" sz="1200" spc="-20" b="1">
                <a:latin typeface="Helvetica Neue"/>
                <a:cs typeface="Tahoma"/>
              </a:rPr>
              <a:t>Voice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50">
                <a:latin typeface="Helvetica Neue"/>
                <a:cs typeface="Trebuchet MS"/>
              </a:rPr>
              <a:t>Dec</a:t>
            </a:r>
            <a:r>
              <a:rPr dirty="0" sz="1050" spc="5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13</a:t>
            </a:r>
            <a:r>
              <a:rPr dirty="0" sz="1050" spc="5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-</a:t>
            </a:r>
            <a:r>
              <a:rPr dirty="0" sz="1050" spc="5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Dec</a:t>
            </a:r>
            <a:r>
              <a:rPr dirty="0" sz="1050" spc="50">
                <a:latin typeface="Helvetica Neue"/>
                <a:cs typeface="Trebuchet MS"/>
              </a:rPr>
              <a:t> </a:t>
            </a:r>
            <a:r>
              <a:rPr dirty="0" sz="1050" spc="-25">
                <a:latin typeface="Helvetica Neue"/>
                <a:cs typeface="Trebuchet MS"/>
              </a:rPr>
              <a:t>19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59" name="object 59" descr=""/>
          <p:cNvGrpSpPr/>
          <p:nvPr/>
        </p:nvGrpSpPr>
        <p:grpSpPr>
          <a:xfrm>
            <a:off x="11191874" y="4905374"/>
            <a:ext cx="3427095" cy="2276475"/>
            <a:chOff x="11191874" y="4905374"/>
            <a:chExt cx="3427095" cy="2276475"/>
          </a:xfrm>
        </p:grpSpPr>
        <p:sp>
          <p:nvSpPr>
            <p:cNvPr id="60" name="object 60" descr=""/>
            <p:cNvSpPr/>
            <p:nvPr/>
          </p:nvSpPr>
          <p:spPr>
            <a:xfrm>
              <a:off x="11816809" y="4905374"/>
              <a:ext cx="0" cy="1533525"/>
            </a:xfrm>
            <a:custGeom>
              <a:avLst/>
              <a:gdLst/>
              <a:ahLst/>
              <a:cxnLst/>
              <a:rect l="l" t="t" r="r" b="b"/>
              <a:pathLst>
                <a:path w="0" h="1533525">
                  <a:moveTo>
                    <a:pt x="0" y="0"/>
                  </a:moveTo>
                  <a:lnTo>
                    <a:pt x="0" y="1533524"/>
                  </a:lnTo>
                </a:path>
              </a:pathLst>
            </a:custGeom>
            <a:ln w="7429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12283534" y="4905374"/>
              <a:ext cx="1390650" cy="1533525"/>
            </a:xfrm>
            <a:custGeom>
              <a:avLst/>
              <a:gdLst/>
              <a:ahLst/>
              <a:cxnLst/>
              <a:rect l="l" t="t" r="r" b="b"/>
              <a:pathLst>
                <a:path w="1390650" h="1533525">
                  <a:moveTo>
                    <a:pt x="0" y="1462087"/>
                  </a:moveTo>
                  <a:lnTo>
                    <a:pt x="0" y="1533524"/>
                  </a:lnTo>
                </a:path>
                <a:path w="1390650" h="1533525">
                  <a:moveTo>
                    <a:pt x="0" y="1147762"/>
                  </a:moveTo>
                  <a:lnTo>
                    <a:pt x="0" y="1309687"/>
                  </a:lnTo>
                </a:path>
                <a:path w="1390650" h="1533525">
                  <a:moveTo>
                    <a:pt x="0" y="842962"/>
                  </a:moveTo>
                  <a:lnTo>
                    <a:pt x="0" y="995362"/>
                  </a:lnTo>
                </a:path>
                <a:path w="1390650" h="1533525">
                  <a:moveTo>
                    <a:pt x="0" y="538162"/>
                  </a:moveTo>
                  <a:lnTo>
                    <a:pt x="0" y="690562"/>
                  </a:lnTo>
                </a:path>
                <a:path w="1390650" h="1533525">
                  <a:moveTo>
                    <a:pt x="0" y="233362"/>
                  </a:moveTo>
                  <a:lnTo>
                    <a:pt x="0" y="385762"/>
                  </a:lnTo>
                </a:path>
                <a:path w="1390650" h="1533525">
                  <a:moveTo>
                    <a:pt x="0" y="0"/>
                  </a:moveTo>
                  <a:lnTo>
                    <a:pt x="0" y="80962"/>
                  </a:lnTo>
                </a:path>
                <a:path w="1390650" h="1533525">
                  <a:moveTo>
                    <a:pt x="466724" y="1462087"/>
                  </a:moveTo>
                  <a:lnTo>
                    <a:pt x="466724" y="1533524"/>
                  </a:lnTo>
                </a:path>
                <a:path w="1390650" h="1533525">
                  <a:moveTo>
                    <a:pt x="466724" y="1147762"/>
                  </a:moveTo>
                  <a:lnTo>
                    <a:pt x="466724" y="1309687"/>
                  </a:lnTo>
                </a:path>
                <a:path w="1390650" h="1533525">
                  <a:moveTo>
                    <a:pt x="466724" y="842962"/>
                  </a:moveTo>
                  <a:lnTo>
                    <a:pt x="466724" y="995362"/>
                  </a:lnTo>
                </a:path>
                <a:path w="1390650" h="1533525">
                  <a:moveTo>
                    <a:pt x="466724" y="538162"/>
                  </a:moveTo>
                  <a:lnTo>
                    <a:pt x="466724" y="690562"/>
                  </a:lnTo>
                </a:path>
                <a:path w="1390650" h="1533525">
                  <a:moveTo>
                    <a:pt x="466724" y="233362"/>
                  </a:moveTo>
                  <a:lnTo>
                    <a:pt x="466724" y="385762"/>
                  </a:lnTo>
                </a:path>
                <a:path w="1390650" h="1533525">
                  <a:moveTo>
                    <a:pt x="466724" y="0"/>
                  </a:moveTo>
                  <a:lnTo>
                    <a:pt x="466724" y="80962"/>
                  </a:lnTo>
                </a:path>
                <a:path w="1390650" h="1533525">
                  <a:moveTo>
                    <a:pt x="933449" y="1462087"/>
                  </a:moveTo>
                  <a:lnTo>
                    <a:pt x="933449" y="1533524"/>
                  </a:lnTo>
                </a:path>
                <a:path w="1390650" h="1533525">
                  <a:moveTo>
                    <a:pt x="933449" y="1147762"/>
                  </a:moveTo>
                  <a:lnTo>
                    <a:pt x="933449" y="1309687"/>
                  </a:lnTo>
                </a:path>
                <a:path w="1390650" h="1533525">
                  <a:moveTo>
                    <a:pt x="933449" y="842962"/>
                  </a:moveTo>
                  <a:lnTo>
                    <a:pt x="933449" y="995362"/>
                  </a:lnTo>
                </a:path>
                <a:path w="1390650" h="1533525">
                  <a:moveTo>
                    <a:pt x="933449" y="538162"/>
                  </a:moveTo>
                  <a:lnTo>
                    <a:pt x="933449" y="690562"/>
                  </a:lnTo>
                </a:path>
                <a:path w="1390650" h="1533525">
                  <a:moveTo>
                    <a:pt x="933449" y="233362"/>
                  </a:moveTo>
                  <a:lnTo>
                    <a:pt x="933449" y="385762"/>
                  </a:lnTo>
                </a:path>
                <a:path w="1390650" h="1533525">
                  <a:moveTo>
                    <a:pt x="933449" y="0"/>
                  </a:moveTo>
                  <a:lnTo>
                    <a:pt x="933449" y="80962"/>
                  </a:lnTo>
                </a:path>
                <a:path w="1390650" h="1533525">
                  <a:moveTo>
                    <a:pt x="1390649" y="233362"/>
                  </a:moveTo>
                  <a:lnTo>
                    <a:pt x="1390649" y="1533524"/>
                  </a:lnTo>
                </a:path>
                <a:path w="1390650" h="1533525">
                  <a:moveTo>
                    <a:pt x="1390649" y="0"/>
                  </a:moveTo>
                  <a:lnTo>
                    <a:pt x="1390649" y="80962"/>
                  </a:lnTo>
                </a:path>
              </a:pathLst>
            </a:custGeom>
            <a:ln w="7429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14140909" y="4905374"/>
              <a:ext cx="474345" cy="1533525"/>
            </a:xfrm>
            <a:custGeom>
              <a:avLst/>
              <a:gdLst/>
              <a:ahLst/>
              <a:cxnLst/>
              <a:rect l="l" t="t" r="r" b="b"/>
              <a:pathLst>
                <a:path w="474344" h="1533525">
                  <a:moveTo>
                    <a:pt x="0" y="0"/>
                  </a:moveTo>
                  <a:lnTo>
                    <a:pt x="0" y="1533524"/>
                  </a:lnTo>
                </a:path>
                <a:path w="474344" h="1533525">
                  <a:moveTo>
                    <a:pt x="474154" y="0"/>
                  </a:moveTo>
                  <a:lnTo>
                    <a:pt x="474154" y="1533524"/>
                  </a:lnTo>
                </a:path>
              </a:pathLst>
            </a:custGeom>
            <a:ln w="7429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11820523" y="4986337"/>
              <a:ext cx="2319655" cy="152400"/>
            </a:xfrm>
            <a:custGeom>
              <a:avLst/>
              <a:gdLst/>
              <a:ahLst/>
              <a:cxnLst/>
              <a:rect l="l" t="t" r="r" b="b"/>
              <a:pathLst>
                <a:path w="2319655" h="152400">
                  <a:moveTo>
                    <a:pt x="0" y="0"/>
                  </a:moveTo>
                  <a:lnTo>
                    <a:pt x="0" y="152399"/>
                  </a:lnTo>
                  <a:lnTo>
                    <a:pt x="2312442" y="152399"/>
                  </a:lnTo>
                  <a:lnTo>
                    <a:pt x="2314687" y="151470"/>
                  </a:lnTo>
                  <a:lnTo>
                    <a:pt x="2318407" y="147750"/>
                  </a:lnTo>
                  <a:lnTo>
                    <a:pt x="2319337" y="145505"/>
                  </a:lnTo>
                  <a:lnTo>
                    <a:pt x="2319337" y="6894"/>
                  </a:lnTo>
                  <a:lnTo>
                    <a:pt x="2318407" y="4649"/>
                  </a:lnTo>
                  <a:lnTo>
                    <a:pt x="2314687" y="929"/>
                  </a:lnTo>
                  <a:lnTo>
                    <a:pt x="23124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C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11820523" y="4986337"/>
              <a:ext cx="2319655" cy="152400"/>
            </a:xfrm>
            <a:custGeom>
              <a:avLst/>
              <a:gdLst/>
              <a:ahLst/>
              <a:cxnLst/>
              <a:rect l="l" t="t" r="r" b="b"/>
              <a:pathLst>
                <a:path w="2319655" h="152400">
                  <a:moveTo>
                    <a:pt x="0" y="152399"/>
                  </a:moveTo>
                  <a:lnTo>
                    <a:pt x="2309812" y="152399"/>
                  </a:lnTo>
                  <a:lnTo>
                    <a:pt x="2312442" y="152399"/>
                  </a:lnTo>
                  <a:lnTo>
                    <a:pt x="2314687" y="151470"/>
                  </a:lnTo>
                  <a:lnTo>
                    <a:pt x="2316547" y="149610"/>
                  </a:lnTo>
                  <a:lnTo>
                    <a:pt x="2318407" y="147750"/>
                  </a:lnTo>
                  <a:lnTo>
                    <a:pt x="2319337" y="145505"/>
                  </a:lnTo>
                  <a:lnTo>
                    <a:pt x="2319337" y="142874"/>
                  </a:lnTo>
                  <a:lnTo>
                    <a:pt x="2319337" y="9524"/>
                  </a:lnTo>
                  <a:lnTo>
                    <a:pt x="2319337" y="6894"/>
                  </a:lnTo>
                  <a:lnTo>
                    <a:pt x="2318407" y="4649"/>
                  </a:lnTo>
                  <a:lnTo>
                    <a:pt x="2316547" y="2789"/>
                  </a:lnTo>
                  <a:lnTo>
                    <a:pt x="2314687" y="929"/>
                  </a:lnTo>
                  <a:lnTo>
                    <a:pt x="2312442" y="0"/>
                  </a:lnTo>
                  <a:lnTo>
                    <a:pt x="2309812" y="0"/>
                  </a:lnTo>
                  <a:lnTo>
                    <a:pt x="0" y="0"/>
                  </a:lnTo>
                </a:path>
              </a:pathLst>
            </a:custGeom>
            <a:ln w="47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11820523" y="5291137"/>
              <a:ext cx="1852930" cy="152400"/>
            </a:xfrm>
            <a:custGeom>
              <a:avLst/>
              <a:gdLst/>
              <a:ahLst/>
              <a:cxnLst/>
              <a:rect l="l" t="t" r="r" b="b"/>
              <a:pathLst>
                <a:path w="1852930" h="152400">
                  <a:moveTo>
                    <a:pt x="0" y="0"/>
                  </a:moveTo>
                  <a:lnTo>
                    <a:pt x="0" y="152399"/>
                  </a:lnTo>
                  <a:lnTo>
                    <a:pt x="1845717" y="152399"/>
                  </a:lnTo>
                  <a:lnTo>
                    <a:pt x="1847962" y="151470"/>
                  </a:lnTo>
                  <a:lnTo>
                    <a:pt x="1851682" y="147750"/>
                  </a:lnTo>
                  <a:lnTo>
                    <a:pt x="1852612" y="145505"/>
                  </a:lnTo>
                  <a:lnTo>
                    <a:pt x="1852612" y="6894"/>
                  </a:lnTo>
                  <a:lnTo>
                    <a:pt x="1851682" y="4649"/>
                  </a:lnTo>
                  <a:lnTo>
                    <a:pt x="1847962" y="930"/>
                  </a:lnTo>
                  <a:lnTo>
                    <a:pt x="18457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C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11820523" y="5291137"/>
              <a:ext cx="1852930" cy="152400"/>
            </a:xfrm>
            <a:custGeom>
              <a:avLst/>
              <a:gdLst/>
              <a:ahLst/>
              <a:cxnLst/>
              <a:rect l="l" t="t" r="r" b="b"/>
              <a:pathLst>
                <a:path w="1852930" h="152400">
                  <a:moveTo>
                    <a:pt x="0" y="152399"/>
                  </a:moveTo>
                  <a:lnTo>
                    <a:pt x="1843087" y="152399"/>
                  </a:lnTo>
                  <a:lnTo>
                    <a:pt x="1845717" y="152399"/>
                  </a:lnTo>
                  <a:lnTo>
                    <a:pt x="1847962" y="151470"/>
                  </a:lnTo>
                  <a:lnTo>
                    <a:pt x="1849822" y="149610"/>
                  </a:lnTo>
                  <a:lnTo>
                    <a:pt x="1851682" y="147750"/>
                  </a:lnTo>
                  <a:lnTo>
                    <a:pt x="1852612" y="145505"/>
                  </a:lnTo>
                  <a:lnTo>
                    <a:pt x="1852612" y="142874"/>
                  </a:lnTo>
                  <a:lnTo>
                    <a:pt x="1852612" y="9524"/>
                  </a:lnTo>
                  <a:lnTo>
                    <a:pt x="1852612" y="6894"/>
                  </a:lnTo>
                  <a:lnTo>
                    <a:pt x="1851682" y="4649"/>
                  </a:lnTo>
                  <a:lnTo>
                    <a:pt x="1849822" y="2789"/>
                  </a:lnTo>
                  <a:lnTo>
                    <a:pt x="1847962" y="930"/>
                  </a:lnTo>
                  <a:lnTo>
                    <a:pt x="1845717" y="0"/>
                  </a:lnTo>
                  <a:lnTo>
                    <a:pt x="1843087" y="0"/>
                  </a:lnTo>
                  <a:lnTo>
                    <a:pt x="0" y="0"/>
                  </a:lnTo>
                </a:path>
              </a:pathLst>
            </a:custGeom>
            <a:ln w="47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11820523" y="5595937"/>
              <a:ext cx="1852930" cy="152400"/>
            </a:xfrm>
            <a:custGeom>
              <a:avLst/>
              <a:gdLst/>
              <a:ahLst/>
              <a:cxnLst/>
              <a:rect l="l" t="t" r="r" b="b"/>
              <a:pathLst>
                <a:path w="1852930" h="152400">
                  <a:moveTo>
                    <a:pt x="0" y="0"/>
                  </a:moveTo>
                  <a:lnTo>
                    <a:pt x="0" y="152399"/>
                  </a:lnTo>
                  <a:lnTo>
                    <a:pt x="1845717" y="152399"/>
                  </a:lnTo>
                  <a:lnTo>
                    <a:pt x="1847962" y="151470"/>
                  </a:lnTo>
                  <a:lnTo>
                    <a:pt x="1851682" y="147750"/>
                  </a:lnTo>
                  <a:lnTo>
                    <a:pt x="1852612" y="145505"/>
                  </a:lnTo>
                  <a:lnTo>
                    <a:pt x="1852612" y="6894"/>
                  </a:lnTo>
                  <a:lnTo>
                    <a:pt x="1851682" y="4649"/>
                  </a:lnTo>
                  <a:lnTo>
                    <a:pt x="1847962" y="930"/>
                  </a:lnTo>
                  <a:lnTo>
                    <a:pt x="18457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C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11820523" y="5595937"/>
              <a:ext cx="1852930" cy="152400"/>
            </a:xfrm>
            <a:custGeom>
              <a:avLst/>
              <a:gdLst/>
              <a:ahLst/>
              <a:cxnLst/>
              <a:rect l="l" t="t" r="r" b="b"/>
              <a:pathLst>
                <a:path w="1852930" h="152400">
                  <a:moveTo>
                    <a:pt x="0" y="152399"/>
                  </a:moveTo>
                  <a:lnTo>
                    <a:pt x="1843087" y="152399"/>
                  </a:lnTo>
                  <a:lnTo>
                    <a:pt x="1845717" y="152399"/>
                  </a:lnTo>
                  <a:lnTo>
                    <a:pt x="1847962" y="151470"/>
                  </a:lnTo>
                  <a:lnTo>
                    <a:pt x="1849822" y="149610"/>
                  </a:lnTo>
                  <a:lnTo>
                    <a:pt x="1851682" y="147750"/>
                  </a:lnTo>
                  <a:lnTo>
                    <a:pt x="1852612" y="145505"/>
                  </a:lnTo>
                  <a:lnTo>
                    <a:pt x="1852612" y="142874"/>
                  </a:lnTo>
                  <a:lnTo>
                    <a:pt x="1852612" y="9524"/>
                  </a:lnTo>
                  <a:lnTo>
                    <a:pt x="1852612" y="6894"/>
                  </a:lnTo>
                  <a:lnTo>
                    <a:pt x="1851682" y="4649"/>
                  </a:lnTo>
                  <a:lnTo>
                    <a:pt x="1849822" y="2789"/>
                  </a:lnTo>
                  <a:lnTo>
                    <a:pt x="1847962" y="930"/>
                  </a:lnTo>
                  <a:lnTo>
                    <a:pt x="1845717" y="0"/>
                  </a:lnTo>
                  <a:lnTo>
                    <a:pt x="1843087" y="0"/>
                  </a:lnTo>
                  <a:lnTo>
                    <a:pt x="0" y="0"/>
                  </a:lnTo>
                </a:path>
              </a:pathLst>
            </a:custGeom>
            <a:ln w="47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11820523" y="5900737"/>
              <a:ext cx="1852930" cy="152400"/>
            </a:xfrm>
            <a:custGeom>
              <a:avLst/>
              <a:gdLst/>
              <a:ahLst/>
              <a:cxnLst/>
              <a:rect l="l" t="t" r="r" b="b"/>
              <a:pathLst>
                <a:path w="1852930" h="152400">
                  <a:moveTo>
                    <a:pt x="0" y="0"/>
                  </a:moveTo>
                  <a:lnTo>
                    <a:pt x="0" y="152399"/>
                  </a:lnTo>
                  <a:lnTo>
                    <a:pt x="1845717" y="152400"/>
                  </a:lnTo>
                  <a:lnTo>
                    <a:pt x="1847962" y="151470"/>
                  </a:lnTo>
                  <a:lnTo>
                    <a:pt x="1851682" y="147750"/>
                  </a:lnTo>
                  <a:lnTo>
                    <a:pt x="1852612" y="145505"/>
                  </a:lnTo>
                  <a:lnTo>
                    <a:pt x="1852612" y="6894"/>
                  </a:lnTo>
                  <a:lnTo>
                    <a:pt x="1851682" y="4649"/>
                  </a:lnTo>
                  <a:lnTo>
                    <a:pt x="1847962" y="929"/>
                  </a:lnTo>
                  <a:lnTo>
                    <a:pt x="18457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C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11820523" y="5900737"/>
              <a:ext cx="1852930" cy="152400"/>
            </a:xfrm>
            <a:custGeom>
              <a:avLst/>
              <a:gdLst/>
              <a:ahLst/>
              <a:cxnLst/>
              <a:rect l="l" t="t" r="r" b="b"/>
              <a:pathLst>
                <a:path w="1852930" h="152400">
                  <a:moveTo>
                    <a:pt x="0" y="152399"/>
                  </a:moveTo>
                  <a:lnTo>
                    <a:pt x="1843087" y="152399"/>
                  </a:lnTo>
                  <a:lnTo>
                    <a:pt x="1845717" y="152400"/>
                  </a:lnTo>
                  <a:lnTo>
                    <a:pt x="1847962" y="151470"/>
                  </a:lnTo>
                  <a:lnTo>
                    <a:pt x="1849822" y="149610"/>
                  </a:lnTo>
                  <a:lnTo>
                    <a:pt x="1851682" y="147750"/>
                  </a:lnTo>
                  <a:lnTo>
                    <a:pt x="1852612" y="145505"/>
                  </a:lnTo>
                  <a:lnTo>
                    <a:pt x="1852612" y="142874"/>
                  </a:lnTo>
                  <a:lnTo>
                    <a:pt x="1852612" y="9524"/>
                  </a:lnTo>
                  <a:lnTo>
                    <a:pt x="1852612" y="6894"/>
                  </a:lnTo>
                  <a:lnTo>
                    <a:pt x="1851682" y="4649"/>
                  </a:lnTo>
                  <a:lnTo>
                    <a:pt x="1849822" y="2789"/>
                  </a:lnTo>
                  <a:lnTo>
                    <a:pt x="1847962" y="929"/>
                  </a:lnTo>
                  <a:lnTo>
                    <a:pt x="1845717" y="0"/>
                  </a:lnTo>
                  <a:lnTo>
                    <a:pt x="1843087" y="0"/>
                  </a:lnTo>
                  <a:lnTo>
                    <a:pt x="0" y="0"/>
                  </a:lnTo>
                </a:path>
              </a:pathLst>
            </a:custGeom>
            <a:ln w="47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11820523" y="6215062"/>
              <a:ext cx="1852930" cy="152400"/>
            </a:xfrm>
            <a:custGeom>
              <a:avLst/>
              <a:gdLst/>
              <a:ahLst/>
              <a:cxnLst/>
              <a:rect l="l" t="t" r="r" b="b"/>
              <a:pathLst>
                <a:path w="1852930" h="152400">
                  <a:moveTo>
                    <a:pt x="0" y="0"/>
                  </a:moveTo>
                  <a:lnTo>
                    <a:pt x="0" y="152399"/>
                  </a:lnTo>
                  <a:lnTo>
                    <a:pt x="1845717" y="152399"/>
                  </a:lnTo>
                  <a:lnTo>
                    <a:pt x="1847962" y="151470"/>
                  </a:lnTo>
                  <a:lnTo>
                    <a:pt x="1851682" y="147750"/>
                  </a:lnTo>
                  <a:lnTo>
                    <a:pt x="1852612" y="145505"/>
                  </a:lnTo>
                  <a:lnTo>
                    <a:pt x="1852612" y="6894"/>
                  </a:lnTo>
                  <a:lnTo>
                    <a:pt x="1851682" y="4649"/>
                  </a:lnTo>
                  <a:lnTo>
                    <a:pt x="1847962" y="929"/>
                  </a:lnTo>
                  <a:lnTo>
                    <a:pt x="18457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C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11820523" y="6215062"/>
              <a:ext cx="1852930" cy="152400"/>
            </a:xfrm>
            <a:custGeom>
              <a:avLst/>
              <a:gdLst/>
              <a:ahLst/>
              <a:cxnLst/>
              <a:rect l="l" t="t" r="r" b="b"/>
              <a:pathLst>
                <a:path w="1852930" h="152400">
                  <a:moveTo>
                    <a:pt x="0" y="152399"/>
                  </a:moveTo>
                  <a:lnTo>
                    <a:pt x="1843087" y="152399"/>
                  </a:lnTo>
                  <a:lnTo>
                    <a:pt x="1845717" y="152399"/>
                  </a:lnTo>
                  <a:lnTo>
                    <a:pt x="1847962" y="151470"/>
                  </a:lnTo>
                  <a:lnTo>
                    <a:pt x="1849822" y="149610"/>
                  </a:lnTo>
                  <a:lnTo>
                    <a:pt x="1851682" y="147750"/>
                  </a:lnTo>
                  <a:lnTo>
                    <a:pt x="1852612" y="145505"/>
                  </a:lnTo>
                  <a:lnTo>
                    <a:pt x="1852612" y="142874"/>
                  </a:lnTo>
                  <a:lnTo>
                    <a:pt x="1852612" y="9524"/>
                  </a:lnTo>
                  <a:lnTo>
                    <a:pt x="1852612" y="6894"/>
                  </a:lnTo>
                  <a:lnTo>
                    <a:pt x="1851682" y="4649"/>
                  </a:lnTo>
                  <a:lnTo>
                    <a:pt x="1849822" y="2789"/>
                  </a:lnTo>
                  <a:lnTo>
                    <a:pt x="1847962" y="929"/>
                  </a:lnTo>
                  <a:lnTo>
                    <a:pt x="1845717" y="0"/>
                  </a:lnTo>
                  <a:lnTo>
                    <a:pt x="1843087" y="0"/>
                  </a:lnTo>
                  <a:lnTo>
                    <a:pt x="0" y="0"/>
                  </a:lnTo>
                </a:path>
              </a:pathLst>
            </a:custGeom>
            <a:ln w="47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3" name="object 7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91874" y="7105649"/>
              <a:ext cx="76199" cy="76199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672987" y="7105649"/>
              <a:ext cx="76199" cy="76199"/>
            </a:xfrm>
            <a:prstGeom prst="rect">
              <a:avLst/>
            </a:prstGeom>
          </p:spPr>
        </p:pic>
      </p:grpSp>
      <p:sp>
        <p:nvSpPr>
          <p:cNvPr id="75" name="object 75" descr=""/>
          <p:cNvSpPr txBox="1"/>
          <p:nvPr/>
        </p:nvSpPr>
        <p:spPr>
          <a:xfrm>
            <a:off x="11312524" y="7064375"/>
            <a:ext cx="129286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40" b="1">
                <a:solidFill>
                  <a:srgbClr val="202020"/>
                </a:solidFill>
                <a:latin typeface="Helvetica Neue"/>
                <a:cs typeface="Tahoma"/>
              </a:rPr>
              <a:t>National</a:t>
            </a:r>
            <a:r>
              <a:rPr dirty="0" sz="1050" spc="-20" b="1">
                <a:solidFill>
                  <a:srgbClr val="202020"/>
                </a:solidFill>
                <a:latin typeface="Helvetica Neue"/>
                <a:cs typeface="Tahoma"/>
              </a:rPr>
              <a:t> </a:t>
            </a:r>
            <a:r>
              <a:rPr dirty="0" sz="1050" spc="-45" b="1">
                <a:solidFill>
                  <a:srgbClr val="202020"/>
                </a:solidFill>
                <a:latin typeface="Helvetica Neue"/>
                <a:cs typeface="Tahoma"/>
              </a:rPr>
              <a:t>Irrigators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76" name="object 76" descr=""/>
          <p:cNvSpPr txBox="1"/>
          <p:nvPr/>
        </p:nvSpPr>
        <p:spPr>
          <a:xfrm>
            <a:off x="12793638" y="7064375"/>
            <a:ext cx="114236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70" b="1">
                <a:solidFill>
                  <a:srgbClr val="202020"/>
                </a:solidFill>
                <a:latin typeface="Helvetica Neue"/>
                <a:cs typeface="Tahoma"/>
              </a:rPr>
              <a:t>Industry</a:t>
            </a:r>
            <a:r>
              <a:rPr dirty="0" sz="1050" b="1">
                <a:solidFill>
                  <a:srgbClr val="202020"/>
                </a:solidFill>
                <a:latin typeface="Helvetica Neue"/>
                <a:cs typeface="Tahoma"/>
              </a:rPr>
              <a:t> - </a:t>
            </a:r>
            <a:r>
              <a:rPr dirty="0" sz="1050" spc="-20" b="1">
                <a:solidFill>
                  <a:srgbClr val="202020"/>
                </a:solidFill>
                <a:latin typeface="Helvetica Neue"/>
                <a:cs typeface="Tahoma"/>
              </a:rPr>
              <a:t>News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77" name="object 77" descr=""/>
          <p:cNvSpPr txBox="1"/>
          <p:nvPr/>
        </p:nvSpPr>
        <p:spPr>
          <a:xfrm>
            <a:off x="12241062" y="6521450"/>
            <a:ext cx="2038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202020"/>
                </a:solidFill>
                <a:latin typeface="Helvetica Neue"/>
                <a:cs typeface="Trebuchet MS"/>
              </a:rPr>
              <a:t>2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8" name="object 78" descr=""/>
          <p:cNvSpPr txBox="1"/>
          <p:nvPr/>
        </p:nvSpPr>
        <p:spPr>
          <a:xfrm>
            <a:off x="12706150" y="6521450"/>
            <a:ext cx="2038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202020"/>
                </a:solidFill>
                <a:latin typeface="Helvetica Neue"/>
                <a:cs typeface="Trebuchet MS"/>
              </a:rPr>
              <a:t>4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9" name="object 79" descr=""/>
          <p:cNvSpPr txBox="1"/>
          <p:nvPr/>
        </p:nvSpPr>
        <p:spPr>
          <a:xfrm>
            <a:off x="12967046" y="6521450"/>
            <a:ext cx="612140" cy="381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202020"/>
                </a:solidFill>
                <a:latin typeface="Helvetica Neue"/>
                <a:cs typeface="Trebuchet MS"/>
              </a:rPr>
              <a:t>6</a:t>
            </a:r>
            <a:endParaRPr sz="9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645"/>
              </a:spcBef>
            </a:pPr>
            <a:r>
              <a:rPr dirty="0" sz="900" spc="-10">
                <a:solidFill>
                  <a:srgbClr val="202020"/>
                </a:solidFill>
                <a:latin typeface="Helvetica Neue"/>
                <a:cs typeface="Trebuchet MS"/>
              </a:rPr>
              <a:t>Mentions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0" name="object 80" descr=""/>
          <p:cNvSpPr txBox="1"/>
          <p:nvPr/>
        </p:nvSpPr>
        <p:spPr>
          <a:xfrm>
            <a:off x="13636476" y="6521450"/>
            <a:ext cx="2038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202020"/>
                </a:solidFill>
                <a:latin typeface="Helvetica Neue"/>
                <a:cs typeface="Trebuchet MS"/>
              </a:rPr>
              <a:t>8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1" name="object 81" descr=""/>
          <p:cNvSpPr txBox="1"/>
          <p:nvPr/>
        </p:nvSpPr>
        <p:spPr>
          <a:xfrm>
            <a:off x="14069863" y="6521450"/>
            <a:ext cx="2673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202020"/>
                </a:solidFill>
                <a:latin typeface="Helvetica Neue"/>
                <a:cs typeface="Trebuchet MS"/>
              </a:rPr>
              <a:t>10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2" name="object 82" descr=""/>
          <p:cNvSpPr txBox="1"/>
          <p:nvPr/>
        </p:nvSpPr>
        <p:spPr>
          <a:xfrm>
            <a:off x="14469764" y="6521450"/>
            <a:ext cx="2673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202020"/>
                </a:solidFill>
                <a:latin typeface="Helvetica Neue"/>
                <a:cs typeface="Trebuchet MS"/>
              </a:rPr>
              <a:t>12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3" name="object 83" descr=""/>
          <p:cNvSpPr txBox="1"/>
          <p:nvPr/>
        </p:nvSpPr>
        <p:spPr>
          <a:xfrm>
            <a:off x="10405416" y="4978400"/>
            <a:ext cx="1456690" cy="4673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2260">
              <a:lnSpc>
                <a:spcPct val="100000"/>
              </a:lnSpc>
              <a:spcBef>
                <a:spcPts val="100"/>
              </a:spcBef>
            </a:pPr>
            <a:r>
              <a:rPr dirty="0" sz="900" spc="85">
                <a:solidFill>
                  <a:srgbClr val="202020"/>
                </a:solidFill>
                <a:latin typeface="Helvetica Neue"/>
                <a:cs typeface="Trebuchet MS"/>
              </a:rPr>
              <a:t>ABC</a:t>
            </a:r>
            <a:r>
              <a:rPr dirty="0" sz="900">
                <a:solidFill>
                  <a:srgbClr val="202020"/>
                </a:solidFill>
                <a:latin typeface="Helvetica Neue"/>
                <a:cs typeface="Trebuchet MS"/>
              </a:rPr>
              <a:t> Broken </a:t>
            </a:r>
            <a:r>
              <a:rPr dirty="0" sz="900" spc="-30">
                <a:solidFill>
                  <a:srgbClr val="202020"/>
                </a:solidFill>
                <a:latin typeface="Helvetica Neue"/>
                <a:cs typeface="Trebuchet MS"/>
              </a:rPr>
              <a:t>Hill</a:t>
            </a:r>
            <a:r>
              <a:rPr dirty="0" sz="90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dirty="0" sz="900" spc="70">
                <a:solidFill>
                  <a:srgbClr val="202020"/>
                </a:solidFill>
                <a:latin typeface="Helvetica Neue"/>
                <a:cs typeface="Trebuchet MS"/>
              </a:rPr>
              <a:t>AM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02020"/>
                </a:solidFill>
                <a:latin typeface="Helvetica Neue"/>
                <a:cs typeface="Trebuchet MS"/>
              </a:rPr>
              <a:t>The</a:t>
            </a:r>
            <a:r>
              <a:rPr dirty="0" sz="900" spc="65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dirty="0" sz="900">
                <a:solidFill>
                  <a:srgbClr val="202020"/>
                </a:solidFill>
                <a:latin typeface="Helvetica Neue"/>
                <a:cs typeface="Trebuchet MS"/>
              </a:rPr>
              <a:t>Shepparton</a:t>
            </a:r>
            <a:r>
              <a:rPr dirty="0" sz="900" spc="65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dirty="0" sz="900">
                <a:solidFill>
                  <a:srgbClr val="202020"/>
                </a:solidFill>
                <a:latin typeface="Helvetica Neue"/>
                <a:cs typeface="Trebuchet MS"/>
              </a:rPr>
              <a:t>News</a:t>
            </a:r>
            <a:r>
              <a:rPr dirty="0" sz="900" spc="65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dirty="0" sz="900" spc="40">
                <a:solidFill>
                  <a:srgbClr val="202020"/>
                </a:solidFill>
                <a:latin typeface="Helvetica Neue"/>
                <a:cs typeface="Trebuchet MS"/>
              </a:rPr>
              <a:t>(…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4" name="object 84" descr=""/>
          <p:cNvSpPr txBox="1"/>
          <p:nvPr/>
        </p:nvSpPr>
        <p:spPr>
          <a:xfrm>
            <a:off x="10394850" y="5597525"/>
            <a:ext cx="1466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202020"/>
                </a:solidFill>
                <a:latin typeface="Helvetica Neue"/>
                <a:cs typeface="Trebuchet MS"/>
              </a:rPr>
              <a:t>The</a:t>
            </a:r>
            <a:r>
              <a:rPr dirty="0" sz="900" spc="-4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dirty="0" sz="900" spc="-10">
                <a:solidFill>
                  <a:srgbClr val="202020"/>
                </a:solidFill>
                <a:latin typeface="Helvetica Neue"/>
                <a:cs typeface="Trebuchet MS"/>
              </a:rPr>
              <a:t>Riverine</a:t>
            </a:r>
            <a:r>
              <a:rPr dirty="0" sz="900" spc="-35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dirty="0" sz="900">
                <a:solidFill>
                  <a:srgbClr val="202020"/>
                </a:solidFill>
                <a:latin typeface="Helvetica Neue"/>
                <a:cs typeface="Trebuchet MS"/>
              </a:rPr>
              <a:t>Herald</a:t>
            </a:r>
            <a:r>
              <a:rPr dirty="0" sz="900" spc="-35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dirty="0" sz="900" spc="-20">
                <a:solidFill>
                  <a:srgbClr val="202020"/>
                </a:solidFill>
                <a:latin typeface="Helvetica Neue"/>
                <a:cs typeface="Trebuchet MS"/>
              </a:rPr>
              <a:t>(Lic…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5" name="object 85" descr=""/>
          <p:cNvSpPr txBox="1"/>
          <p:nvPr/>
        </p:nvSpPr>
        <p:spPr>
          <a:xfrm>
            <a:off x="10379967" y="5902325"/>
            <a:ext cx="1482090" cy="534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202020"/>
                </a:solidFill>
                <a:latin typeface="Helvetica Neue"/>
                <a:cs typeface="Trebuchet MS"/>
              </a:rPr>
              <a:t>Seymour</a:t>
            </a:r>
            <a:r>
              <a:rPr dirty="0" sz="900" spc="65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dirty="0" sz="900" spc="-20">
                <a:solidFill>
                  <a:srgbClr val="202020"/>
                </a:solidFill>
                <a:latin typeface="Helvetica Neue"/>
                <a:cs typeface="Trebuchet MS"/>
              </a:rPr>
              <a:t>Telegraph</a:t>
            </a:r>
            <a:r>
              <a:rPr dirty="0" sz="900" spc="7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dirty="0" sz="900" spc="-20">
                <a:solidFill>
                  <a:srgbClr val="202020"/>
                </a:solidFill>
                <a:latin typeface="Helvetica Neue"/>
                <a:cs typeface="Trebuchet MS"/>
              </a:rPr>
              <a:t>(Lic…</a:t>
            </a:r>
            <a:endParaRPr sz="900">
              <a:latin typeface="Trebuchet MS"/>
              <a:cs typeface="Trebuchet MS"/>
            </a:endParaRPr>
          </a:p>
          <a:p>
            <a:pPr marL="251460" marR="5080" indent="-239395">
              <a:lnSpc>
                <a:spcPct val="104200"/>
              </a:lnSpc>
              <a:spcBef>
                <a:spcPts val="675"/>
              </a:spcBef>
            </a:pPr>
            <a:r>
              <a:rPr dirty="0" sz="900">
                <a:solidFill>
                  <a:srgbClr val="202020"/>
                </a:solidFill>
                <a:latin typeface="Helvetica Neue"/>
                <a:cs typeface="Trebuchet MS"/>
              </a:rPr>
              <a:t>Cobram</a:t>
            </a:r>
            <a:r>
              <a:rPr dirty="0" sz="900" spc="2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dirty="0" sz="900">
                <a:solidFill>
                  <a:srgbClr val="202020"/>
                </a:solidFill>
                <a:latin typeface="Helvetica Neue"/>
                <a:cs typeface="Trebuchet MS"/>
              </a:rPr>
              <a:t>Courier</a:t>
            </a:r>
            <a:r>
              <a:rPr dirty="0" sz="900" spc="25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dirty="0" sz="900" spc="-10">
                <a:solidFill>
                  <a:srgbClr val="202020"/>
                </a:solidFill>
                <a:latin typeface="Helvetica Neue"/>
                <a:cs typeface="Trebuchet MS"/>
              </a:rPr>
              <a:t>(Licensed </a:t>
            </a:r>
            <a:r>
              <a:rPr dirty="0" sz="900">
                <a:solidFill>
                  <a:srgbClr val="202020"/>
                </a:solidFill>
                <a:latin typeface="Helvetica Neue"/>
                <a:cs typeface="Trebuchet MS"/>
              </a:rPr>
              <a:t>by</a:t>
            </a:r>
            <a:r>
              <a:rPr dirty="0" sz="900" spc="5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dirty="0" sz="900">
                <a:solidFill>
                  <a:srgbClr val="202020"/>
                </a:solidFill>
                <a:latin typeface="Helvetica Neue"/>
                <a:cs typeface="Trebuchet MS"/>
              </a:rPr>
              <a:t>Copyright</a:t>
            </a:r>
            <a:r>
              <a:rPr dirty="0" sz="900" spc="1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dirty="0" sz="900" spc="-10">
                <a:solidFill>
                  <a:srgbClr val="202020"/>
                </a:solidFill>
                <a:latin typeface="Helvetica Neue"/>
                <a:cs typeface="Trebuchet MS"/>
              </a:rPr>
              <a:t>Agency)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2024-12-19T13:11:55Z</dcterms:created>
  <dcterms:modified xsi:type="dcterms:W3CDTF">2024-12-19T13:11:55Z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2024-12-19T00:00:00Z</vt:filetime>
  </property>
  <property fmtid="{D5CDD505-2E9C-101B-9397-08002B2CF9AE}" pid="3" name="Creator">
    <vt:lpwstr>pdf-lib (https://github.com/Hopding/pdf-lib)</vt:lpwstr>
  </property>
  <property fmtid="{D5CDD505-2E9C-101B-9397-08002B2CF9AE}" pid="4" name="LastSaved">
    <vt:filetime>2024-12-19T00:00:00Z</vt:filetime>
  </property>
  <property fmtid="{D5CDD505-2E9C-101B-9397-08002B2CF9AE}" pid="5" name="Producer">
    <vt:lpwstr>pdf-merger-js</vt:lpwstr>
  </property>
</Properties>
</file>